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12" r:id="rId1"/>
  </p:sldMasterIdLst>
  <p:notesMasterIdLst>
    <p:notesMasterId r:id="rId14"/>
  </p:notesMasterIdLst>
  <p:sldIdLst>
    <p:sldId id="256" r:id="rId2"/>
    <p:sldId id="266" r:id="rId3"/>
    <p:sldId id="257" r:id="rId4"/>
    <p:sldId id="258" r:id="rId5"/>
    <p:sldId id="259" r:id="rId6"/>
    <p:sldId id="260" r:id="rId7"/>
    <p:sldId id="261" r:id="rId8"/>
    <p:sldId id="263" r:id="rId9"/>
    <p:sldId id="268" r:id="rId10"/>
    <p:sldId id="264" r:id="rId11"/>
    <p:sldId id="265" r:id="rId12"/>
    <p:sldId id="267"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59" d="100"/>
          <a:sy n="59" d="100"/>
        </p:scale>
        <p:origin x="964"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CFC1041-B798-4713-B3E5-04946B90BECC}" type="datetimeFigureOut">
              <a:rPr lang="en-IN" smtClean="0"/>
              <a:t>25-03-2025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36DBD74-F708-4C63-AE8C-CF682DE21D16}" type="slidenum">
              <a:rPr lang="en-IN" smtClean="0"/>
              <a:t>‹#›</a:t>
            </a:fld>
            <a:endParaRPr lang="en-IN"/>
          </a:p>
        </p:txBody>
      </p:sp>
    </p:spTree>
    <p:extLst>
      <p:ext uri="{BB962C8B-B14F-4D97-AF65-F5344CB8AC3E}">
        <p14:creationId xmlns:p14="http://schemas.microsoft.com/office/powerpoint/2010/main" val="22810186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36DBD74-F708-4C63-AE8C-CF682DE21D16}" type="slidenum">
              <a:rPr lang="en-IN" smtClean="0"/>
              <a:t>1</a:t>
            </a:fld>
            <a:endParaRPr lang="en-IN" dirty="0"/>
          </a:p>
        </p:txBody>
      </p:sp>
    </p:spTree>
    <p:extLst>
      <p:ext uri="{BB962C8B-B14F-4D97-AF65-F5344CB8AC3E}">
        <p14:creationId xmlns:p14="http://schemas.microsoft.com/office/powerpoint/2010/main" val="2384312345"/>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en-US"/>
              <a:t>Click to edit Master title style</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26EC575-E4EA-4250-893A-65F62FEFAAA5}" type="datetimeFigureOut">
              <a:rPr lang="en-IN" smtClean="0"/>
              <a:t>25-03-2025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D615A4BD-787B-4EA3-A919-EC6DAF4DA1E4}" type="slidenum">
              <a:rPr lang="en-IN" smtClean="0"/>
              <a:t>‹#›</a:t>
            </a:fld>
            <a:endParaRPr lang="en-IN"/>
          </a:p>
        </p:txBody>
      </p:sp>
    </p:spTree>
    <p:extLst>
      <p:ext uri="{BB962C8B-B14F-4D97-AF65-F5344CB8AC3E}">
        <p14:creationId xmlns:p14="http://schemas.microsoft.com/office/powerpoint/2010/main" val="4029281573"/>
      </p:ext>
    </p:extLst>
  </p:cSld>
  <p:clrMapOvr>
    <a:masterClrMapping/>
  </p:clrMapOvr>
  <mc:AlternateContent xmlns:mc="http://schemas.openxmlformats.org/markup-compatibility/2006" xmlns:p14="http://schemas.microsoft.com/office/powerpoint/2010/main">
    <mc:Choice Requires="p14">
      <p:transition spd="slow" p14:dur="175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26EC575-E4EA-4250-893A-65F62FEFAAA5}" type="datetimeFigureOut">
              <a:rPr lang="en-IN" smtClean="0"/>
              <a:t>25-03-2025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615A4BD-787B-4EA3-A919-EC6DAF4DA1E4}" type="slidenum">
              <a:rPr lang="en-IN" smtClean="0"/>
              <a:t>‹#›</a:t>
            </a:fld>
            <a:endParaRPr lang="en-IN"/>
          </a:p>
        </p:txBody>
      </p:sp>
    </p:spTree>
    <p:extLst>
      <p:ext uri="{BB962C8B-B14F-4D97-AF65-F5344CB8AC3E}">
        <p14:creationId xmlns:p14="http://schemas.microsoft.com/office/powerpoint/2010/main" val="3793312018"/>
      </p:ext>
    </p:extLst>
  </p:cSld>
  <p:clrMapOvr>
    <a:masterClrMapping/>
  </p:clrMapOvr>
  <mc:AlternateContent xmlns:mc="http://schemas.openxmlformats.org/markup-compatibility/2006" xmlns:p14="http://schemas.microsoft.com/office/powerpoint/2010/main">
    <mc:Choice Requires="p14">
      <p:transition spd="slow" p14:dur="1750">
        <p14:reveal/>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26EC575-E4EA-4250-893A-65F62FEFAAA5}" type="datetimeFigureOut">
              <a:rPr lang="en-IN" smtClean="0"/>
              <a:t>25-03-2025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615A4BD-787B-4EA3-A919-EC6DAF4DA1E4}" type="slidenum">
              <a:rPr lang="en-IN" smtClean="0"/>
              <a:t>‹#›</a:t>
            </a:fld>
            <a:endParaRPr lang="en-IN"/>
          </a:p>
        </p:txBody>
      </p:sp>
    </p:spTree>
    <p:extLst>
      <p:ext uri="{BB962C8B-B14F-4D97-AF65-F5344CB8AC3E}">
        <p14:creationId xmlns:p14="http://schemas.microsoft.com/office/powerpoint/2010/main" val="1519573221"/>
      </p:ext>
    </p:extLst>
  </p:cSld>
  <p:clrMapOvr>
    <a:masterClrMapping/>
  </p:clrMapOvr>
  <mc:AlternateContent xmlns:mc="http://schemas.openxmlformats.org/markup-compatibility/2006" xmlns:p14="http://schemas.microsoft.com/office/powerpoint/2010/main">
    <mc:Choice Requires="p14">
      <p:transition spd="slow" p14:dur="175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26EC575-E4EA-4250-893A-65F62FEFAAA5}" type="datetimeFigureOut">
              <a:rPr lang="en-IN" smtClean="0"/>
              <a:t>25-03-2025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615A4BD-787B-4EA3-A919-EC6DAF4DA1E4}" type="slidenum">
              <a:rPr lang="en-IN" smtClean="0"/>
              <a:t>‹#›</a:t>
            </a:fld>
            <a:endParaRPr lang="en-IN"/>
          </a:p>
        </p:txBody>
      </p:sp>
    </p:spTree>
    <p:extLst>
      <p:ext uri="{BB962C8B-B14F-4D97-AF65-F5344CB8AC3E}">
        <p14:creationId xmlns:p14="http://schemas.microsoft.com/office/powerpoint/2010/main" val="356150191"/>
      </p:ext>
    </p:extLst>
  </p:cSld>
  <p:clrMapOvr>
    <a:masterClrMapping/>
  </p:clrMapOvr>
  <mc:AlternateContent xmlns:mc="http://schemas.openxmlformats.org/markup-compatibility/2006" xmlns:p14="http://schemas.microsoft.com/office/powerpoint/2010/main">
    <mc:Choice Requires="p14">
      <p:transition spd="slow" p14:dur="1750">
        <p14:reveal/>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n-US"/>
              <a:t>Click to edit Master title style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593667" y="6272784"/>
            <a:ext cx="2644309" cy="365125"/>
          </a:xfrm>
        </p:spPr>
        <p:txBody>
          <a:bodyPr/>
          <a:lstStyle/>
          <a:p>
            <a:fld id="{826EC575-E4EA-4250-893A-65F62FEFAAA5}" type="datetimeFigureOut">
              <a:rPr lang="en-IN" smtClean="0"/>
              <a:t>25-03-2025</a:t>
            </a:fld>
            <a:endParaRPr lang="en-IN"/>
          </a:p>
        </p:txBody>
      </p:sp>
      <p:sp>
        <p:nvSpPr>
          <p:cNvPr id="5" name="Footer Placeholder 4"/>
          <p:cNvSpPr>
            <a:spLocks noGrp="1"/>
          </p:cNvSpPr>
          <p:nvPr>
            <p:ph type="ftr" sz="quarter" idx="11"/>
          </p:nvPr>
        </p:nvSpPr>
        <p:spPr>
          <a:xfrm>
            <a:off x="2182708" y="6272784"/>
            <a:ext cx="6327648" cy="365125"/>
          </a:xfrm>
        </p:spPr>
        <p:txBody>
          <a:bodyPr/>
          <a:lstStyle/>
          <a:p>
            <a:endParaRPr lang="en-IN"/>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D615A4BD-787B-4EA3-A919-EC6DAF4DA1E4}" type="slidenum">
              <a:rPr lang="en-IN" smtClean="0"/>
              <a:t>‹#›</a:t>
            </a:fld>
            <a:endParaRPr lang="en-IN"/>
          </a:p>
        </p:txBody>
      </p:sp>
    </p:spTree>
    <p:extLst>
      <p:ext uri="{BB962C8B-B14F-4D97-AF65-F5344CB8AC3E}">
        <p14:creationId xmlns:p14="http://schemas.microsoft.com/office/powerpoint/2010/main" val="149455670"/>
      </p:ext>
    </p:extLst>
  </p:cSld>
  <p:clrMapOvr>
    <a:masterClrMapping/>
  </p:clrMapOvr>
  <mc:AlternateContent xmlns:mc="http://schemas.openxmlformats.org/markup-compatibility/2006" xmlns:p14="http://schemas.microsoft.com/office/powerpoint/2010/main">
    <mc:Choice Requires="p14">
      <p:transition spd="slow" p14:dur="1750">
        <p14:reveal/>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26EC575-E4EA-4250-893A-65F62FEFAAA5}" type="datetimeFigureOut">
              <a:rPr lang="en-IN" smtClean="0"/>
              <a:t>25-03-2025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615A4BD-787B-4EA3-A919-EC6DAF4DA1E4}" type="slidenum">
              <a:rPr lang="en-IN" smtClean="0"/>
              <a:t>‹#›</a:t>
            </a:fld>
            <a:endParaRPr lang="en-IN"/>
          </a:p>
        </p:txBody>
      </p:sp>
    </p:spTree>
    <p:extLst>
      <p:ext uri="{BB962C8B-B14F-4D97-AF65-F5344CB8AC3E}">
        <p14:creationId xmlns:p14="http://schemas.microsoft.com/office/powerpoint/2010/main" val="3480441667"/>
      </p:ext>
    </p:extLst>
  </p:cSld>
  <p:clrMapOvr>
    <a:masterClrMapping/>
  </p:clrMapOvr>
  <mc:AlternateContent xmlns:mc="http://schemas.openxmlformats.org/markup-compatibility/2006" xmlns:p14="http://schemas.microsoft.com/office/powerpoint/2010/main">
    <mc:Choice Requires="p14">
      <p:transition spd="slow" p14:dur="1750">
        <p14:reveal/>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26EC575-E4EA-4250-893A-65F62FEFAAA5}" type="datetimeFigureOut">
              <a:rPr lang="en-IN" smtClean="0"/>
              <a:t>25-03-2025</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D615A4BD-787B-4EA3-A919-EC6DAF4DA1E4}" type="slidenum">
              <a:rPr lang="en-IN" smtClean="0"/>
              <a:t>‹#›</a:t>
            </a:fld>
            <a:endParaRPr lang="en-IN"/>
          </a:p>
        </p:txBody>
      </p:sp>
    </p:spTree>
    <p:extLst>
      <p:ext uri="{BB962C8B-B14F-4D97-AF65-F5344CB8AC3E}">
        <p14:creationId xmlns:p14="http://schemas.microsoft.com/office/powerpoint/2010/main" val="2513128125"/>
      </p:ext>
    </p:extLst>
  </p:cSld>
  <p:clrMapOvr>
    <a:masterClrMapping/>
  </p:clrMapOvr>
  <mc:AlternateContent xmlns:mc="http://schemas.openxmlformats.org/markup-compatibility/2006" xmlns:p14="http://schemas.microsoft.com/office/powerpoint/2010/main">
    <mc:Choice Requires="p14">
      <p:transition spd="slow" p14:dur="1750">
        <p14:reveal/>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26EC575-E4EA-4250-893A-65F62FEFAAA5}" type="datetimeFigureOut">
              <a:rPr lang="en-IN" smtClean="0"/>
              <a:t>25-03-2025</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D615A4BD-787B-4EA3-A919-EC6DAF4DA1E4}" type="slidenum">
              <a:rPr lang="en-IN" smtClean="0"/>
              <a:t>‹#›</a:t>
            </a:fld>
            <a:endParaRPr lang="en-IN"/>
          </a:p>
        </p:txBody>
      </p:sp>
    </p:spTree>
    <p:extLst>
      <p:ext uri="{BB962C8B-B14F-4D97-AF65-F5344CB8AC3E}">
        <p14:creationId xmlns:p14="http://schemas.microsoft.com/office/powerpoint/2010/main" val="3428302842"/>
      </p:ext>
    </p:extLst>
  </p:cSld>
  <p:clrMapOvr>
    <a:masterClrMapping/>
  </p:clrMapOvr>
  <mc:AlternateContent xmlns:mc="http://schemas.openxmlformats.org/markup-compatibility/2006" xmlns:p14="http://schemas.microsoft.com/office/powerpoint/2010/main">
    <mc:Choice Requires="p14">
      <p:transition spd="slow" p14:dur="1750">
        <p14:reveal/>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26EC575-E4EA-4250-893A-65F62FEFAAA5}" type="datetimeFigureOut">
              <a:rPr lang="en-IN" smtClean="0"/>
              <a:t>25-03-2025</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D615A4BD-787B-4EA3-A919-EC6DAF4DA1E4}" type="slidenum">
              <a:rPr lang="en-IN" smtClean="0"/>
              <a:t>‹#›</a:t>
            </a:fld>
            <a:endParaRPr lang="en-IN"/>
          </a:p>
        </p:txBody>
      </p:sp>
    </p:spTree>
    <p:extLst>
      <p:ext uri="{BB962C8B-B14F-4D97-AF65-F5344CB8AC3E}">
        <p14:creationId xmlns:p14="http://schemas.microsoft.com/office/powerpoint/2010/main" val="238495774"/>
      </p:ext>
    </p:extLst>
  </p:cSld>
  <p:clrMapOvr>
    <a:masterClrMapping/>
  </p:clrMapOvr>
  <mc:AlternateContent xmlns:mc="http://schemas.openxmlformats.org/markup-compatibility/2006" xmlns:p14="http://schemas.microsoft.com/office/powerpoint/2010/main">
    <mc:Choice Requires="p14">
      <p:transition spd="slow" p14:dur="175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26EC575-E4EA-4250-893A-65F62FEFAAA5}" type="datetimeFigureOut">
              <a:rPr lang="en-IN" smtClean="0"/>
              <a:t>25-03-2025</a:t>
            </a:fld>
            <a:endParaRPr lang="en-IN"/>
          </a:p>
        </p:txBody>
      </p:sp>
      <p:sp>
        <p:nvSpPr>
          <p:cNvPr id="6" name="Footer Placeholder 5"/>
          <p:cNvSpPr>
            <a:spLocks noGrp="1"/>
          </p:cNvSpPr>
          <p:nvPr>
            <p:ph type="ftr" sz="quarter" idx="11"/>
          </p:nvPr>
        </p:nvSpPr>
        <p:spPr/>
        <p:txBody>
          <a:bodyPr/>
          <a:lstStyle/>
          <a:p>
            <a:endParaRPr lang="en-IN"/>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D615A4BD-787B-4EA3-A919-EC6DAF4DA1E4}" type="slidenum">
              <a:rPr lang="en-IN" smtClean="0"/>
              <a:t>‹#›</a:t>
            </a:fld>
            <a:endParaRPr lang="en-IN"/>
          </a:p>
        </p:txBody>
      </p:sp>
    </p:spTree>
    <p:extLst>
      <p:ext uri="{BB962C8B-B14F-4D97-AF65-F5344CB8AC3E}">
        <p14:creationId xmlns:p14="http://schemas.microsoft.com/office/powerpoint/2010/main" val="337782742"/>
      </p:ext>
    </p:extLst>
  </p:cSld>
  <p:clrMapOvr>
    <a:masterClrMapping/>
  </p:clrMapOvr>
  <mc:AlternateContent xmlns:mc="http://schemas.openxmlformats.org/markup-compatibility/2006" xmlns:p14="http://schemas.microsoft.com/office/powerpoint/2010/main">
    <mc:Choice Requires="p14">
      <p:transition spd="slow" p14:dur="175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8303740"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26EC575-E4EA-4250-893A-65F62FEFAAA5}" type="datetimeFigureOut">
              <a:rPr lang="en-IN" smtClean="0"/>
              <a:t>25-03-2025</a:t>
            </a:fld>
            <a:endParaRPr lang="en-IN"/>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D615A4BD-787B-4EA3-A919-EC6DAF4DA1E4}" type="slidenum">
              <a:rPr lang="en-IN" smtClean="0"/>
              <a:t>‹#›</a:t>
            </a:fld>
            <a:endParaRPr lang="en-IN"/>
          </a:p>
        </p:txBody>
      </p:sp>
    </p:spTree>
    <p:extLst>
      <p:ext uri="{BB962C8B-B14F-4D97-AF65-F5344CB8AC3E}">
        <p14:creationId xmlns:p14="http://schemas.microsoft.com/office/powerpoint/2010/main" val="2736676832"/>
      </p:ext>
    </p:extLst>
  </p:cSld>
  <p:clrMapOvr>
    <a:masterClrMapping/>
  </p:clrMapOvr>
  <mc:AlternateContent xmlns:mc="http://schemas.openxmlformats.org/markup-compatibility/2006" xmlns:p14="http://schemas.microsoft.com/office/powerpoint/2010/main">
    <mc:Choice Requires="p14">
      <p:transition spd="slow" p14:dur="1750">
        <p14:revea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826EC575-E4EA-4250-893A-65F62FEFAAA5}" type="datetimeFigureOut">
              <a:rPr lang="en-IN" smtClean="0"/>
              <a:t>25-03-2025</a:t>
            </a:fld>
            <a:endParaRPr lang="en-IN"/>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IN"/>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D615A4BD-787B-4EA3-A919-EC6DAF4DA1E4}" type="slidenum">
              <a:rPr lang="en-IN" smtClean="0"/>
              <a:t>‹#›</a:t>
            </a:fld>
            <a:endParaRPr lang="en-IN"/>
          </a:p>
        </p:txBody>
      </p:sp>
    </p:spTree>
    <p:extLst>
      <p:ext uri="{BB962C8B-B14F-4D97-AF65-F5344CB8AC3E}">
        <p14:creationId xmlns:p14="http://schemas.microsoft.com/office/powerpoint/2010/main" val="2672632221"/>
      </p:ext>
    </p:extLst>
  </p:cSld>
  <p:clrMap bg1="lt1" tx1="dk1" bg2="lt2" tx2="dk2" accent1="accent1" accent2="accent2" accent3="accent3" accent4="accent4" accent5="accent5" accent6="accent6" hlink="hlink" folHlink="folHlink"/>
  <p:sldLayoutIdLst>
    <p:sldLayoutId id="2147483913" r:id="rId1"/>
    <p:sldLayoutId id="2147483914" r:id="rId2"/>
    <p:sldLayoutId id="2147483915" r:id="rId3"/>
    <p:sldLayoutId id="2147483916" r:id="rId4"/>
    <p:sldLayoutId id="2147483917" r:id="rId5"/>
    <p:sldLayoutId id="2147483918" r:id="rId6"/>
    <p:sldLayoutId id="2147483919" r:id="rId7"/>
    <p:sldLayoutId id="2147483920" r:id="rId8"/>
    <p:sldLayoutId id="2147483921" r:id="rId9"/>
    <p:sldLayoutId id="2147483922" r:id="rId10"/>
    <p:sldLayoutId id="2147483923" r:id="rId11"/>
  </p:sldLayoutIdLst>
  <mc:AlternateContent xmlns:mc="http://schemas.openxmlformats.org/markup-compatibility/2006" xmlns:p14="http://schemas.microsoft.com/office/powerpoint/2010/main">
    <mc:Choice Requires="p14">
      <p:transition spd="slow" p14:dur="1750">
        <p14:reveal/>
      </p:transition>
    </mc:Choice>
    <mc:Fallback xmlns="">
      <p:transition spd="slow">
        <p:fade/>
      </p:transition>
    </mc:Fallback>
  </mc:AlternateContent>
  <p:txStyles>
    <p:titleStyle>
      <a:lvl1pPr algn="l" defTabSz="914400" rtl="0" eaLnBrk="1" latinLnBrk="0" hangingPunct="1">
        <a:lnSpc>
          <a:spcPct val="90000"/>
        </a:lnSpc>
        <a:spcBef>
          <a:spcPct val="0"/>
        </a:spcBef>
        <a:buNone/>
        <a:defRPr sz="540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1E43A43-C3CE-E599-438B-811696FD106C}"/>
              </a:ext>
            </a:extLst>
          </p:cNvPr>
          <p:cNvSpPr txBox="1"/>
          <p:nvPr/>
        </p:nvSpPr>
        <p:spPr>
          <a:xfrm>
            <a:off x="2379181" y="1813520"/>
            <a:ext cx="7433637" cy="1323439"/>
          </a:xfrm>
          <a:prstGeom prst="rect">
            <a:avLst/>
          </a:prstGeom>
          <a:noFill/>
        </p:spPr>
        <p:txBody>
          <a:bodyPr wrap="square" rtlCol="0">
            <a:spAutoFit/>
          </a:bodyPr>
          <a:lstStyle/>
          <a:p>
            <a:r>
              <a:rPr lang="en-IN" sz="8000" b="1" dirty="0">
                <a:solidFill>
                  <a:schemeClr val="accent2"/>
                </a:solidFill>
                <a:latin typeface="Copperplate Gothic Light" panose="020E0507020206020404" pitchFamily="34" charset="0"/>
                <a:ea typeface="Calibri" panose="020F0502020204030204" pitchFamily="34" charset="0"/>
                <a:cs typeface="Times New Roman" panose="02020603050405020304" pitchFamily="18" charset="0"/>
              </a:rPr>
              <a:t>PustakSahay</a:t>
            </a:r>
            <a:endParaRPr lang="en-IN" sz="4400" b="1" dirty="0">
              <a:solidFill>
                <a:schemeClr val="accent2"/>
              </a:solidFill>
              <a:effectLst/>
              <a:latin typeface="Copperplate Gothic Light" panose="020E0507020206020404" pitchFamily="34" charset="0"/>
              <a:ea typeface="Calibri" panose="020F0502020204030204" pitchFamily="34" charset="0"/>
              <a:cs typeface="Times New Roman" panose="02020603050405020304" pitchFamily="18" charset="0"/>
            </a:endParaRPr>
          </a:p>
        </p:txBody>
      </p:sp>
      <p:sp>
        <p:nvSpPr>
          <p:cNvPr id="10" name="Rectangle 9">
            <a:extLst>
              <a:ext uri="{FF2B5EF4-FFF2-40B4-BE49-F238E27FC236}">
                <a16:creationId xmlns:a16="http://schemas.microsoft.com/office/drawing/2014/main" id="{5AEF165F-C1F0-4C90-C317-208824AD7073}"/>
              </a:ext>
            </a:extLst>
          </p:cNvPr>
          <p:cNvSpPr/>
          <p:nvPr/>
        </p:nvSpPr>
        <p:spPr>
          <a:xfrm>
            <a:off x="3373672" y="3197822"/>
            <a:ext cx="5444653" cy="523220"/>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a:ln>
            <a:solidFill>
              <a:schemeClr val="bg1"/>
            </a:solidFill>
          </a:ln>
        </p:spPr>
        <p:txBody>
          <a:bodyPr wrap="square" lIns="91440" tIns="45720" rIns="91440" bIns="45720">
            <a:spAutoFit/>
          </a:bodyPr>
          <a:lstStyle/>
          <a:p>
            <a:pPr algn="ctr"/>
            <a:r>
              <a:rPr lang="en-IN" sz="2800" i="1" dirty="0">
                <a:ln w="0"/>
                <a:solidFill>
                  <a:schemeClr val="bg1"/>
                </a:solidFill>
                <a:effectLst>
                  <a:outerShdw blurRad="38100" dist="19050" dir="2700000" algn="tl" rotWithShape="0">
                    <a:schemeClr val="dk1">
                      <a:alpha val="40000"/>
                    </a:schemeClr>
                  </a:outerShdw>
                </a:effectLst>
                <a:latin typeface="Agency FB" panose="020B0503020202020204" pitchFamily="34" charset="0"/>
                <a:ea typeface="Calibri" panose="020F0502020204030204" pitchFamily="34" charset="0"/>
                <a:cs typeface="Times New Roman" panose="02020603050405020304" pitchFamily="18" charset="0"/>
              </a:rPr>
              <a:t>” </a:t>
            </a:r>
            <a:r>
              <a:rPr lang="en-IN" sz="2400" i="1" dirty="0">
                <a:ln w="0"/>
                <a:solidFill>
                  <a:schemeClr val="bg1"/>
                </a:solidFill>
                <a:effectLst>
                  <a:outerShdw blurRad="38100" dist="19050" dir="2700000" algn="tl" rotWithShape="0">
                    <a:schemeClr val="dk1">
                      <a:alpha val="40000"/>
                    </a:schemeClr>
                  </a:outerShdw>
                </a:effectLst>
                <a:latin typeface="Agency FB" panose="020B0503020202020204" pitchFamily="34" charset="0"/>
                <a:ea typeface="Calibri" panose="020F0502020204030204" pitchFamily="34" charset="0"/>
                <a:cs typeface="Times New Roman" panose="02020603050405020304" pitchFamily="18" charset="0"/>
              </a:rPr>
              <a:t>Connecting Learners ,Sharing </a:t>
            </a:r>
            <a:r>
              <a:rPr lang="en-US" sz="2400" i="1" dirty="0">
                <a:ln w="0"/>
                <a:solidFill>
                  <a:schemeClr val="bg1"/>
                </a:solidFill>
                <a:effectLst>
                  <a:outerShdw blurRad="38100" dist="19050" dir="2700000" algn="tl" rotWithShape="0">
                    <a:schemeClr val="dk1">
                      <a:alpha val="40000"/>
                    </a:schemeClr>
                  </a:outerShdw>
                </a:effectLst>
                <a:latin typeface="Agency FB" panose="020B0503020202020204" pitchFamily="34" charset="0"/>
                <a:ea typeface="Calibri" panose="020F0502020204030204" pitchFamily="34" charset="0"/>
                <a:cs typeface="Times New Roman" panose="02020603050405020304" pitchFamily="18" charset="0"/>
              </a:rPr>
              <a:t>Knowledge</a:t>
            </a:r>
            <a:r>
              <a:rPr lang="en-IN" sz="2800" i="1" dirty="0">
                <a:ln w="0"/>
                <a:solidFill>
                  <a:schemeClr val="bg1"/>
                </a:solidFill>
                <a:effectLst>
                  <a:outerShdw blurRad="38100" dist="19050" dir="2700000" algn="tl" rotWithShape="0">
                    <a:schemeClr val="dk1">
                      <a:alpha val="40000"/>
                    </a:schemeClr>
                  </a:outerShdw>
                </a:effectLst>
                <a:latin typeface="Agency FB" panose="020B0503020202020204" pitchFamily="34" charset="0"/>
                <a:ea typeface="Calibri" panose="020F0502020204030204" pitchFamily="34" charset="0"/>
                <a:cs typeface="Times New Roman" panose="02020603050405020304" pitchFamily="18" charset="0"/>
              </a:rPr>
              <a:t>”</a:t>
            </a:r>
            <a:endParaRPr lang="en-IN" sz="2400" i="1" dirty="0">
              <a:ln w="0"/>
              <a:solidFill>
                <a:schemeClr val="bg1"/>
              </a:solidFill>
              <a:effectLst>
                <a:outerShdw blurRad="38100" dist="19050" dir="2700000" algn="tl" rotWithShape="0">
                  <a:schemeClr val="dk1">
                    <a:alpha val="40000"/>
                  </a:schemeClr>
                </a:outerShdw>
              </a:effectLst>
              <a:latin typeface="Agency FB" panose="020B0503020202020204" pitchFamily="34" charset="0"/>
            </a:endParaRPr>
          </a:p>
        </p:txBody>
      </p:sp>
    </p:spTree>
    <p:extLst>
      <p:ext uri="{BB962C8B-B14F-4D97-AF65-F5344CB8AC3E}">
        <p14:creationId xmlns:p14="http://schemas.microsoft.com/office/powerpoint/2010/main" val="529121556"/>
      </p:ext>
    </p:extLst>
  </p:cSld>
  <p:clrMapOvr>
    <a:masterClrMapping/>
  </p:clrMapOvr>
  <mc:AlternateContent xmlns:mc="http://schemas.openxmlformats.org/markup-compatibility/2006" xmlns:p14="http://schemas.microsoft.com/office/powerpoint/2010/main">
    <mc:Choice Requires="p14">
      <p:transition spd="slow" p14:dur="175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B9DA881-A410-422A-8E86-36F56C3982D8}"/>
              </a:ext>
            </a:extLst>
          </p:cNvPr>
          <p:cNvSpPr txBox="1"/>
          <p:nvPr/>
        </p:nvSpPr>
        <p:spPr>
          <a:xfrm>
            <a:off x="4345857" y="90027"/>
            <a:ext cx="2865752" cy="461665"/>
          </a:xfrm>
          <a:prstGeom prst="rect">
            <a:avLst/>
          </a:prstGeom>
          <a:noFill/>
        </p:spPr>
        <p:txBody>
          <a:bodyPr wrap="square" rtlCol="0">
            <a:spAutoFit/>
          </a:bodyPr>
          <a:lstStyle/>
          <a:p>
            <a:pPr algn="ctr"/>
            <a:r>
              <a:rPr lang="en-IN" sz="2400" b="1" u="sng" dirty="0">
                <a:effectLst/>
                <a:latin typeface="Algerian" panose="04020705040A02060702" pitchFamily="82" charset="0"/>
                <a:ea typeface="Calibri" panose="020F0502020204030204" pitchFamily="34" charset="0"/>
                <a:cs typeface="Times New Roman" panose="02020603050405020304" pitchFamily="18" charset="0"/>
              </a:rPr>
              <a:t>FUTURE SCOPE</a:t>
            </a:r>
            <a:endParaRPr lang="en-IN" sz="2400" u="sng" kern="100" dirty="0">
              <a:effectLst/>
              <a:latin typeface="Algerian" panose="04020705040A02060702" pitchFamily="82" charset="0"/>
              <a:ea typeface="Calibri" panose="020F0502020204030204" pitchFamily="34" charset="0"/>
              <a:cs typeface="Times New Roman" panose="02020603050405020304" pitchFamily="18" charset="0"/>
            </a:endParaRPr>
          </a:p>
        </p:txBody>
      </p:sp>
      <p:sp>
        <p:nvSpPr>
          <p:cNvPr id="3" name="TextBox 2">
            <a:extLst>
              <a:ext uri="{FF2B5EF4-FFF2-40B4-BE49-F238E27FC236}">
                <a16:creationId xmlns:a16="http://schemas.microsoft.com/office/drawing/2014/main" id="{D690FFD3-EF4D-5C73-054B-BCBD270F03B4}"/>
              </a:ext>
            </a:extLst>
          </p:cNvPr>
          <p:cNvSpPr txBox="1"/>
          <p:nvPr/>
        </p:nvSpPr>
        <p:spPr>
          <a:xfrm>
            <a:off x="457199" y="1045854"/>
            <a:ext cx="7777316" cy="400110"/>
          </a:xfrm>
          <a:prstGeom prst="rect">
            <a:avLst/>
          </a:prstGeom>
          <a:noFill/>
        </p:spPr>
        <p:txBody>
          <a:bodyPr wrap="square" rtlCol="0">
            <a:spAutoFit/>
          </a:bodyPr>
          <a:lstStyle/>
          <a:p>
            <a:pPr marL="342900" indent="-342900">
              <a:buFont typeface="Arial" panose="020B0604020202020204" pitchFamily="34" charset="0"/>
              <a:buChar char="•"/>
            </a:pPr>
            <a:r>
              <a:rPr lang="en-GB" sz="2000" b="1" u="sng" kern="100" dirty="0">
                <a:latin typeface="Calibri" panose="020F0502020204030204" pitchFamily="34" charset="0"/>
                <a:ea typeface="Calibri" panose="020F0502020204030204" pitchFamily="34" charset="0"/>
                <a:cs typeface="Times New Roman" panose="02020603050405020304" pitchFamily="18" charset="0"/>
              </a:rPr>
              <a:t>Payment Gateway for Direct Purchases:</a:t>
            </a:r>
          </a:p>
        </p:txBody>
      </p:sp>
      <p:sp>
        <p:nvSpPr>
          <p:cNvPr id="4" name="TextBox 3">
            <a:extLst>
              <a:ext uri="{FF2B5EF4-FFF2-40B4-BE49-F238E27FC236}">
                <a16:creationId xmlns:a16="http://schemas.microsoft.com/office/drawing/2014/main" id="{E5938C9F-DF1B-7600-8B99-5A343C7AFAA5}"/>
              </a:ext>
            </a:extLst>
          </p:cNvPr>
          <p:cNvSpPr txBox="1"/>
          <p:nvPr/>
        </p:nvSpPr>
        <p:spPr>
          <a:xfrm>
            <a:off x="457199" y="2434287"/>
            <a:ext cx="9266904" cy="400110"/>
          </a:xfrm>
          <a:prstGeom prst="rect">
            <a:avLst/>
          </a:prstGeom>
          <a:noFill/>
        </p:spPr>
        <p:txBody>
          <a:bodyPr wrap="square" rtlCol="0">
            <a:spAutoFit/>
          </a:bodyPr>
          <a:lstStyle/>
          <a:p>
            <a:pPr marL="342900" indent="-342900">
              <a:buFont typeface="Arial" panose="020B0604020202020204" pitchFamily="34" charset="0"/>
              <a:buChar char="•"/>
            </a:pPr>
            <a:r>
              <a:rPr lang="en-GB" sz="2000" b="1" u="sng" kern="100" dirty="0">
                <a:latin typeface="Calibri" panose="020F0502020204030204" pitchFamily="34" charset="0"/>
                <a:ea typeface="Calibri" panose="020F0502020204030204" pitchFamily="34" charset="0"/>
                <a:cs typeface="Times New Roman" panose="02020603050405020304" pitchFamily="18" charset="0"/>
              </a:rPr>
              <a:t>Book Delivery Tracking:</a:t>
            </a:r>
          </a:p>
        </p:txBody>
      </p:sp>
      <p:sp>
        <p:nvSpPr>
          <p:cNvPr id="5" name="TextBox 4">
            <a:extLst>
              <a:ext uri="{FF2B5EF4-FFF2-40B4-BE49-F238E27FC236}">
                <a16:creationId xmlns:a16="http://schemas.microsoft.com/office/drawing/2014/main" id="{C30FD669-8558-F081-7521-C8BF113E995E}"/>
              </a:ext>
            </a:extLst>
          </p:cNvPr>
          <p:cNvSpPr txBox="1"/>
          <p:nvPr/>
        </p:nvSpPr>
        <p:spPr>
          <a:xfrm>
            <a:off x="457199" y="3620490"/>
            <a:ext cx="5919019" cy="400110"/>
          </a:xfrm>
          <a:prstGeom prst="rect">
            <a:avLst/>
          </a:prstGeom>
          <a:noFill/>
        </p:spPr>
        <p:txBody>
          <a:bodyPr wrap="square" rtlCol="0">
            <a:spAutoFit/>
          </a:bodyPr>
          <a:lstStyle/>
          <a:p>
            <a:pPr marL="342900" indent="-342900">
              <a:buFont typeface="Arial" panose="020B0604020202020204" pitchFamily="34" charset="0"/>
              <a:buChar char="•"/>
            </a:pPr>
            <a:r>
              <a:rPr lang="en-GB" sz="2000" b="1" u="sng" kern="100" dirty="0">
                <a:latin typeface="Calibri" panose="020F0502020204030204" pitchFamily="34" charset="0"/>
                <a:ea typeface="Calibri" panose="020F0502020204030204" pitchFamily="34" charset="0"/>
                <a:cs typeface="Times New Roman" panose="02020603050405020304" pitchFamily="18" charset="0"/>
              </a:rPr>
              <a:t>Rating System for Sellers/Buyers:</a:t>
            </a:r>
          </a:p>
        </p:txBody>
      </p:sp>
      <p:sp>
        <p:nvSpPr>
          <p:cNvPr id="6" name="TextBox 5">
            <a:extLst>
              <a:ext uri="{FF2B5EF4-FFF2-40B4-BE49-F238E27FC236}">
                <a16:creationId xmlns:a16="http://schemas.microsoft.com/office/drawing/2014/main" id="{A6081FBF-04CC-13A8-7141-722355AFFD87}"/>
              </a:ext>
            </a:extLst>
          </p:cNvPr>
          <p:cNvSpPr txBox="1"/>
          <p:nvPr/>
        </p:nvSpPr>
        <p:spPr>
          <a:xfrm>
            <a:off x="457199" y="5124434"/>
            <a:ext cx="8991600" cy="400110"/>
          </a:xfrm>
          <a:prstGeom prst="rect">
            <a:avLst/>
          </a:prstGeom>
          <a:noFill/>
        </p:spPr>
        <p:txBody>
          <a:bodyPr wrap="square" rtlCol="0">
            <a:spAutoFit/>
          </a:bodyPr>
          <a:lstStyle/>
          <a:p>
            <a:pPr marL="342900" indent="-342900">
              <a:buFont typeface="Arial" panose="020B0604020202020204" pitchFamily="34" charset="0"/>
              <a:buChar char="•"/>
            </a:pPr>
            <a:r>
              <a:rPr lang="en-GB" sz="2000" b="1" u="sng" kern="100" dirty="0">
                <a:latin typeface="Calibri" panose="020F0502020204030204" pitchFamily="34" charset="0"/>
                <a:ea typeface="Calibri" panose="020F0502020204030204" pitchFamily="34" charset="0"/>
                <a:cs typeface="Times New Roman" panose="02020603050405020304" pitchFamily="18" charset="0"/>
              </a:rPr>
              <a:t>Mobile App Integration (Future Plans):</a:t>
            </a:r>
          </a:p>
        </p:txBody>
      </p:sp>
      <p:sp>
        <p:nvSpPr>
          <p:cNvPr id="7" name="TextBox 6">
            <a:extLst>
              <a:ext uri="{FF2B5EF4-FFF2-40B4-BE49-F238E27FC236}">
                <a16:creationId xmlns:a16="http://schemas.microsoft.com/office/drawing/2014/main" id="{4E02426C-5659-C471-2FF9-F4F16D80655D}"/>
              </a:ext>
            </a:extLst>
          </p:cNvPr>
          <p:cNvSpPr txBox="1"/>
          <p:nvPr/>
        </p:nvSpPr>
        <p:spPr>
          <a:xfrm>
            <a:off x="1130710" y="1408076"/>
            <a:ext cx="9974826" cy="923330"/>
          </a:xfrm>
          <a:prstGeom prst="rect">
            <a:avLst/>
          </a:prstGeom>
          <a:noFill/>
        </p:spPr>
        <p:txBody>
          <a:bodyPr wrap="square" rtlCol="0">
            <a:spAutoFit/>
          </a:bodyPr>
          <a:lstStyle/>
          <a:p>
            <a:pPr>
              <a:buFont typeface="Arial" panose="020B0604020202020204" pitchFamily="34" charset="0"/>
              <a:buChar char="•"/>
            </a:pPr>
            <a:r>
              <a:rPr lang="en-GB" dirty="0"/>
              <a:t>Integration with </a:t>
            </a:r>
            <a:r>
              <a:rPr lang="en-GB" b="1" dirty="0"/>
              <a:t>Stripe, PayPal, or Razorpay</a:t>
            </a:r>
            <a:r>
              <a:rPr lang="en-GB" dirty="0"/>
              <a:t> to allow users to buy books securely.</a:t>
            </a:r>
          </a:p>
          <a:p>
            <a:pPr>
              <a:buFont typeface="Arial" panose="020B0604020202020204" pitchFamily="34" charset="0"/>
              <a:buChar char="•"/>
            </a:pPr>
            <a:r>
              <a:rPr lang="en-GB" dirty="0"/>
              <a:t>Supports multiple payment methods: </a:t>
            </a:r>
            <a:r>
              <a:rPr lang="en-GB" b="1" dirty="0"/>
              <a:t>credit/debit cards, UPI, wallets, etc.</a:t>
            </a:r>
            <a:endParaRPr lang="en-GB" dirty="0"/>
          </a:p>
          <a:p>
            <a:pPr>
              <a:buFont typeface="Arial" panose="020B0604020202020204" pitchFamily="34" charset="0"/>
              <a:buChar char="•"/>
            </a:pPr>
            <a:r>
              <a:rPr lang="en-GB" dirty="0"/>
              <a:t>Order confirmation and invoice generation.</a:t>
            </a:r>
          </a:p>
        </p:txBody>
      </p:sp>
      <p:sp>
        <p:nvSpPr>
          <p:cNvPr id="8" name="TextBox 7">
            <a:extLst>
              <a:ext uri="{FF2B5EF4-FFF2-40B4-BE49-F238E27FC236}">
                <a16:creationId xmlns:a16="http://schemas.microsoft.com/office/drawing/2014/main" id="{F9FEDAE2-948F-BE78-E723-E9772AC31FEB}"/>
              </a:ext>
            </a:extLst>
          </p:cNvPr>
          <p:cNvSpPr txBox="1"/>
          <p:nvPr/>
        </p:nvSpPr>
        <p:spPr>
          <a:xfrm>
            <a:off x="1130710" y="2831595"/>
            <a:ext cx="10604091" cy="646331"/>
          </a:xfrm>
          <a:prstGeom prst="rect">
            <a:avLst/>
          </a:prstGeom>
          <a:noFill/>
        </p:spPr>
        <p:txBody>
          <a:bodyPr wrap="square" rtlCol="0">
            <a:spAutoFit/>
          </a:bodyPr>
          <a:lstStyle/>
          <a:p>
            <a:pPr>
              <a:buFont typeface="Arial" panose="020B0604020202020204" pitchFamily="34" charset="0"/>
              <a:buChar char="•"/>
            </a:pPr>
            <a:r>
              <a:rPr lang="en-GB" dirty="0"/>
              <a:t>Integration with </a:t>
            </a:r>
            <a:r>
              <a:rPr lang="en-GB" b="1" dirty="0"/>
              <a:t>shipment tracking APIs (e.g., Ekart, Delhivery)</a:t>
            </a:r>
            <a:r>
              <a:rPr lang="en-GB" dirty="0"/>
              <a:t> for real-time order tracking.</a:t>
            </a:r>
          </a:p>
          <a:p>
            <a:pPr>
              <a:buFont typeface="Arial" panose="020B0604020202020204" pitchFamily="34" charset="0"/>
              <a:buChar char="•"/>
            </a:pPr>
            <a:r>
              <a:rPr lang="en-GB" dirty="0"/>
              <a:t>Users receive live updates on their dashboard regarding order status (</a:t>
            </a:r>
            <a:r>
              <a:rPr lang="en-GB" b="1" dirty="0"/>
              <a:t>Shipped, Out for Delivery, Delivered</a:t>
            </a:r>
            <a:r>
              <a:rPr lang="en-GB" dirty="0"/>
              <a:t>).</a:t>
            </a:r>
          </a:p>
        </p:txBody>
      </p:sp>
      <p:sp>
        <p:nvSpPr>
          <p:cNvPr id="9" name="TextBox 8">
            <a:extLst>
              <a:ext uri="{FF2B5EF4-FFF2-40B4-BE49-F238E27FC236}">
                <a16:creationId xmlns:a16="http://schemas.microsoft.com/office/drawing/2014/main" id="{24A2CD92-4C41-5E8E-D92A-7C4FD7AB29C7}"/>
              </a:ext>
            </a:extLst>
          </p:cNvPr>
          <p:cNvSpPr txBox="1"/>
          <p:nvPr/>
        </p:nvSpPr>
        <p:spPr>
          <a:xfrm>
            <a:off x="1130710" y="4039570"/>
            <a:ext cx="9812593" cy="923330"/>
          </a:xfrm>
          <a:prstGeom prst="rect">
            <a:avLst/>
          </a:prstGeom>
          <a:noFill/>
        </p:spPr>
        <p:txBody>
          <a:bodyPr wrap="square" rtlCol="0">
            <a:spAutoFit/>
          </a:bodyPr>
          <a:lstStyle/>
          <a:p>
            <a:pPr>
              <a:buFont typeface="Arial" panose="020B0604020202020204" pitchFamily="34" charset="0"/>
              <a:buChar char="•"/>
            </a:pPr>
            <a:r>
              <a:rPr lang="en-GB" b="1" dirty="0"/>
              <a:t>Star ratings &amp; reviews</a:t>
            </a:r>
            <a:r>
              <a:rPr lang="en-GB" dirty="0"/>
              <a:t> for books and sellers.</a:t>
            </a:r>
          </a:p>
          <a:p>
            <a:pPr>
              <a:buFont typeface="Arial" panose="020B0604020202020204" pitchFamily="34" charset="0"/>
              <a:buChar char="•"/>
            </a:pPr>
            <a:r>
              <a:rPr lang="en-GB" dirty="0"/>
              <a:t>Buyers can rate sellers based on their experience, and sellers can rate buyers for smooth transactions.</a:t>
            </a:r>
          </a:p>
          <a:p>
            <a:pPr>
              <a:buFont typeface="Arial" panose="020B0604020202020204" pitchFamily="34" charset="0"/>
              <a:buChar char="•"/>
            </a:pPr>
            <a:r>
              <a:rPr lang="en-GB" dirty="0"/>
              <a:t>Helps maintain platform trust and credibility.</a:t>
            </a:r>
          </a:p>
        </p:txBody>
      </p:sp>
      <p:sp>
        <p:nvSpPr>
          <p:cNvPr id="10" name="TextBox 9">
            <a:extLst>
              <a:ext uri="{FF2B5EF4-FFF2-40B4-BE49-F238E27FC236}">
                <a16:creationId xmlns:a16="http://schemas.microsoft.com/office/drawing/2014/main" id="{01B6F91E-A02C-59A7-F499-073C61B87EFF}"/>
              </a:ext>
            </a:extLst>
          </p:cNvPr>
          <p:cNvSpPr txBox="1"/>
          <p:nvPr/>
        </p:nvSpPr>
        <p:spPr>
          <a:xfrm>
            <a:off x="1130710" y="5524544"/>
            <a:ext cx="8485239" cy="1200329"/>
          </a:xfrm>
          <a:prstGeom prst="rect">
            <a:avLst/>
          </a:prstGeom>
          <a:noFill/>
        </p:spPr>
        <p:txBody>
          <a:bodyPr wrap="square" rtlCol="0">
            <a:spAutoFit/>
          </a:bodyPr>
          <a:lstStyle/>
          <a:p>
            <a:pPr>
              <a:buFont typeface="Arial" panose="020B0604020202020204" pitchFamily="34" charset="0"/>
              <a:buChar char="•"/>
            </a:pPr>
            <a:r>
              <a:rPr lang="en-GB" dirty="0"/>
              <a:t>Developing a </a:t>
            </a:r>
            <a:r>
              <a:rPr lang="en-GB" b="1" dirty="0"/>
              <a:t>React Native or Flutter app</a:t>
            </a:r>
            <a:r>
              <a:rPr lang="en-GB" dirty="0"/>
              <a:t> for seamless access on mobile.</a:t>
            </a:r>
          </a:p>
          <a:p>
            <a:pPr>
              <a:buFont typeface="Arial" panose="020B0604020202020204" pitchFamily="34" charset="0"/>
              <a:buChar char="•"/>
            </a:pPr>
            <a:r>
              <a:rPr lang="en-GB" dirty="0"/>
              <a:t>Sync with the web platform for </a:t>
            </a:r>
            <a:r>
              <a:rPr lang="en-GB" b="1" dirty="0"/>
              <a:t>cross-platform usability</a:t>
            </a:r>
            <a:r>
              <a:rPr lang="en-GB" dirty="0"/>
              <a:t>.</a:t>
            </a:r>
          </a:p>
          <a:p>
            <a:pPr>
              <a:buFont typeface="Arial" panose="020B0604020202020204" pitchFamily="34" charset="0"/>
              <a:buChar char="•"/>
            </a:pPr>
            <a:r>
              <a:rPr lang="en-GB" dirty="0"/>
              <a:t>Push notifications for orders, messages, and book recommendations.</a:t>
            </a:r>
          </a:p>
          <a:p>
            <a:endParaRPr lang="en-IN" dirty="0"/>
          </a:p>
        </p:txBody>
      </p:sp>
    </p:spTree>
    <p:extLst>
      <p:ext uri="{BB962C8B-B14F-4D97-AF65-F5344CB8AC3E}">
        <p14:creationId xmlns:p14="http://schemas.microsoft.com/office/powerpoint/2010/main" val="1521370653"/>
      </p:ext>
    </p:extLst>
  </p:cSld>
  <p:clrMapOvr>
    <a:masterClrMapping/>
  </p:clrMapOvr>
  <mc:AlternateContent xmlns:mc="http://schemas.openxmlformats.org/markup-compatibility/2006" xmlns:p14="http://schemas.microsoft.com/office/powerpoint/2010/main">
    <mc:Choice Requires="p14">
      <p:transition spd="slow" p14:dur="1750">
        <p14:reveal/>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E15A90F-3BCD-7542-C92F-50D1D6345E47}"/>
              </a:ext>
            </a:extLst>
          </p:cNvPr>
          <p:cNvSpPr>
            <a:spLocks noGrp="1"/>
          </p:cNvSpPr>
          <p:nvPr>
            <p:ph type="title"/>
          </p:nvPr>
        </p:nvSpPr>
        <p:spPr/>
        <p:txBody>
          <a:bodyPr/>
          <a:lstStyle/>
          <a:p>
            <a:r>
              <a:rPr lang="en-IN" dirty="0"/>
              <a:t>conclusion</a:t>
            </a:r>
          </a:p>
        </p:txBody>
      </p:sp>
      <p:sp>
        <p:nvSpPr>
          <p:cNvPr id="4" name="Content Placeholder 3">
            <a:extLst>
              <a:ext uri="{FF2B5EF4-FFF2-40B4-BE49-F238E27FC236}">
                <a16:creationId xmlns:a16="http://schemas.microsoft.com/office/drawing/2014/main" id="{F0468BF1-2602-DB81-753B-DCD2CD317325}"/>
              </a:ext>
            </a:extLst>
          </p:cNvPr>
          <p:cNvSpPr>
            <a:spLocks noGrp="1"/>
          </p:cNvSpPr>
          <p:nvPr>
            <p:ph idx="1"/>
          </p:nvPr>
        </p:nvSpPr>
        <p:spPr/>
        <p:txBody>
          <a:bodyPr/>
          <a:lstStyle/>
          <a:p>
            <a:pPr>
              <a:lnSpc>
                <a:spcPct val="150000"/>
              </a:lnSpc>
            </a:pPr>
            <a:r>
              <a:rPr lang="en-US" dirty="0"/>
              <a:t>PustakSahay aims to simplify the sharing of second-hand books and notes, making educational resources more affordable and accessible. With the backend successfully developed, the upcoming focus is on building an intuitive frontend and enhancing user interaction. We look forward to feedback to refine and complete the platform for maximum impact.</a:t>
            </a:r>
            <a:endParaRPr lang="en-IN" dirty="0"/>
          </a:p>
        </p:txBody>
      </p:sp>
    </p:spTree>
    <p:extLst>
      <p:ext uri="{BB962C8B-B14F-4D97-AF65-F5344CB8AC3E}">
        <p14:creationId xmlns:p14="http://schemas.microsoft.com/office/powerpoint/2010/main" val="3723172974"/>
      </p:ext>
    </p:extLst>
  </p:cSld>
  <p:clrMapOvr>
    <a:masterClrMapping/>
  </p:clrMapOvr>
  <mc:AlternateContent xmlns:mc="http://schemas.openxmlformats.org/markup-compatibility/2006" xmlns:p14="http://schemas.microsoft.com/office/powerpoint/2010/main">
    <mc:Choice Requires="p14">
      <p:transition spd="slow" p14:dur="1750">
        <p14:reveal/>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4097B9B-68B4-C1A1-D006-F9971CC8B4FC}"/>
              </a:ext>
            </a:extLst>
          </p:cNvPr>
          <p:cNvSpPr txBox="1"/>
          <p:nvPr/>
        </p:nvSpPr>
        <p:spPr>
          <a:xfrm>
            <a:off x="2830286" y="2705725"/>
            <a:ext cx="6237605" cy="1446550"/>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en-US" sz="8800" dirty="0">
                <a:effectLst>
                  <a:outerShdw blurRad="50800" dist="38100" dir="5400000" algn="t" rotWithShape="0">
                    <a:prstClr val="black">
                      <a:alpha val="40000"/>
                    </a:prstClr>
                  </a:outerShdw>
                </a:effectLst>
                <a:latin typeface="Algerian" panose="04020705040A02060702" pitchFamily="82" charset="0"/>
              </a:rPr>
              <a:t>THANK YOU</a:t>
            </a:r>
            <a:endParaRPr lang="en-IN" sz="8800" dirty="0">
              <a:effectLst>
                <a:outerShdw blurRad="50800" dist="38100" dir="5400000" algn="t" rotWithShape="0">
                  <a:prstClr val="black">
                    <a:alpha val="40000"/>
                  </a:prstClr>
                </a:outerShdw>
              </a:effectLst>
              <a:latin typeface="Algerian" panose="04020705040A02060702" pitchFamily="82" charset="0"/>
            </a:endParaRPr>
          </a:p>
        </p:txBody>
      </p:sp>
    </p:spTree>
    <p:extLst>
      <p:ext uri="{BB962C8B-B14F-4D97-AF65-F5344CB8AC3E}">
        <p14:creationId xmlns:p14="http://schemas.microsoft.com/office/powerpoint/2010/main" val="2349359884"/>
      </p:ext>
    </p:extLst>
  </p:cSld>
  <p:clrMapOvr>
    <a:masterClrMapping/>
  </p:clrMapOvr>
  <mc:AlternateContent xmlns:mc="http://schemas.openxmlformats.org/markup-compatibility/2006" xmlns:p14="http://schemas.microsoft.com/office/powerpoint/2010/main">
    <mc:Choice Requires="p14">
      <p:transition spd="slow" p14:dur="1750">
        <p14:reveal/>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D4B63D-0FF2-7F40-73BE-E0F33372D285}"/>
              </a:ext>
            </a:extLst>
          </p:cNvPr>
          <p:cNvSpPr>
            <a:spLocks noGrp="1"/>
          </p:cNvSpPr>
          <p:nvPr>
            <p:ph type="title"/>
          </p:nvPr>
        </p:nvSpPr>
        <p:spPr>
          <a:xfrm>
            <a:off x="1024127" y="585216"/>
            <a:ext cx="10220815" cy="1499616"/>
          </a:xfrm>
        </p:spPr>
        <p:txBody>
          <a:bodyPr>
            <a:normAutofit/>
          </a:bodyPr>
          <a:lstStyle/>
          <a:p>
            <a:r>
              <a:rPr lang="en-IN" sz="4800" dirty="0"/>
              <a:t>TITLE: </a:t>
            </a:r>
            <a:r>
              <a:rPr lang="en-IN" sz="4800" dirty="0">
                <a:solidFill>
                  <a:schemeClr val="tx2"/>
                </a:solidFill>
              </a:rPr>
              <a:t>PUSTAKSAHAY</a:t>
            </a:r>
            <a:r>
              <a:rPr lang="en-IN" sz="4800" dirty="0">
                <a:solidFill>
                  <a:schemeClr val="accent2"/>
                </a:solidFill>
              </a:rPr>
              <a:t> – AN E-COMMERCE PLATFORM FOR USED BOOKS</a:t>
            </a:r>
          </a:p>
        </p:txBody>
      </p:sp>
      <p:sp>
        <p:nvSpPr>
          <p:cNvPr id="5" name="TextBox 1">
            <a:extLst>
              <a:ext uri="{FF2B5EF4-FFF2-40B4-BE49-F238E27FC236}">
                <a16:creationId xmlns:a16="http://schemas.microsoft.com/office/drawing/2014/main" id="{56E64A63-B8CA-4492-9F71-06EEF8E74485}"/>
              </a:ext>
            </a:extLst>
          </p:cNvPr>
          <p:cNvSpPr txBox="1"/>
          <p:nvPr/>
        </p:nvSpPr>
        <p:spPr>
          <a:xfrm>
            <a:off x="1024127" y="2211322"/>
            <a:ext cx="10133045" cy="3049489"/>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a:lnSpc>
                <a:spcPct val="107000"/>
              </a:lnSpc>
              <a:spcBef>
                <a:spcPts val="0"/>
              </a:spcBef>
              <a:spcAft>
                <a:spcPts val="800"/>
              </a:spcAft>
            </a:pPr>
            <a:r>
              <a:rPr lang="en-IN" sz="2400" b="1" u="sng" kern="100" dirty="0">
                <a:solidFill>
                  <a:schemeClr val="tx2"/>
                </a:solidFill>
                <a:latin typeface="Copperplate Gothic Light" panose="020E0507020206020404" pitchFamily="34" charset="0"/>
                <a:ea typeface="Calibri" panose="020F0502020204030204" pitchFamily="34" charset="0"/>
                <a:cs typeface="Times New Roman" panose="02020603050405020304" pitchFamily="18" charset="0"/>
              </a:rPr>
              <a:t>Team members name and </a:t>
            </a:r>
            <a:r>
              <a:rPr lang="en-US" sz="2400" b="1" u="sng" kern="100" dirty="0">
                <a:solidFill>
                  <a:schemeClr val="tx2"/>
                </a:solidFill>
                <a:latin typeface="Copperplate Gothic Light" panose="020E0507020206020404" pitchFamily="34" charset="0"/>
                <a:ea typeface="Calibri" panose="020F0502020204030204" pitchFamily="34" charset="0"/>
                <a:cs typeface="Times New Roman" panose="02020603050405020304" pitchFamily="18" charset="0"/>
              </a:rPr>
              <a:t>student code </a:t>
            </a:r>
            <a:r>
              <a:rPr lang="en-US" sz="2400" kern="100" dirty="0">
                <a:solidFill>
                  <a:schemeClr val="tx2"/>
                </a:solidFill>
                <a:effectLst/>
                <a:latin typeface="Copperplate Gothic Light" panose="020E0507020206020404" pitchFamily="34" charset="0"/>
                <a:ea typeface="Calibri" panose="020F0502020204030204" pitchFamily="34" charset="0"/>
                <a:cs typeface="Times New Roman" panose="02020603050405020304" pitchFamily="18" charset="0"/>
              </a:rPr>
              <a:t>: </a:t>
            </a:r>
          </a:p>
          <a:p>
            <a:pPr>
              <a:lnSpc>
                <a:spcPct val="107000"/>
              </a:lnSpc>
              <a:spcAft>
                <a:spcPts val="800"/>
              </a:spcAft>
            </a:pPr>
            <a:r>
              <a:rPr lang="en-US" sz="2000" kern="100" dirty="0">
                <a:effectLst/>
                <a:latin typeface="Bahnschrift SemiBold Condensed" panose="020B0502040204020203" pitchFamily="34" charset="0"/>
                <a:ea typeface="Calibri" panose="020F0502020204030204" pitchFamily="34" charset="0"/>
                <a:cs typeface="Times New Roman" panose="02020603050405020304" pitchFamily="18" charset="0"/>
              </a:rPr>
              <a:t>Swaraj Halder (</a:t>
            </a:r>
            <a:r>
              <a:rPr lang="en-US" sz="2000" kern="100" dirty="0">
                <a:latin typeface="Bahnschrift SemiBold Condensed" panose="020B0502040204020203" pitchFamily="34" charset="0"/>
                <a:ea typeface="Calibri" panose="020F0502020204030204" pitchFamily="34" charset="0"/>
                <a:cs typeface="Times New Roman" panose="02020603050405020304" pitchFamily="18" charset="0"/>
              </a:rPr>
              <a:t>BWU/BCA/22/129).</a:t>
            </a:r>
          </a:p>
          <a:p>
            <a:pPr>
              <a:lnSpc>
                <a:spcPct val="107000"/>
              </a:lnSpc>
              <a:spcAft>
                <a:spcPts val="800"/>
              </a:spcAft>
            </a:pPr>
            <a:r>
              <a:rPr lang="en-US" sz="2000" dirty="0">
                <a:latin typeface="Bahnschrift SemiBold Condensed" panose="020B0502040204020203" pitchFamily="34" charset="0"/>
              </a:rPr>
              <a:t>Debjyoti Mondal </a:t>
            </a:r>
            <a:r>
              <a:rPr lang="en-US" sz="2000" kern="100" dirty="0">
                <a:latin typeface="Bahnschrift SemiBold Condensed" panose="020B0502040204020203" pitchFamily="34" charset="0"/>
                <a:ea typeface="Calibri" panose="020F0502020204030204" pitchFamily="34" charset="0"/>
                <a:cs typeface="Times New Roman" panose="02020603050405020304" pitchFamily="18" charset="0"/>
              </a:rPr>
              <a:t>(</a:t>
            </a:r>
            <a:r>
              <a:rPr lang="en-US" sz="2000" dirty="0">
                <a:latin typeface="Bahnschrift SemiBold Condensed" panose="020B0502040204020203" pitchFamily="34" charset="0"/>
              </a:rPr>
              <a:t>BWU/BCA/22/131</a:t>
            </a:r>
            <a:r>
              <a:rPr lang="en-US" sz="2000" kern="100" dirty="0">
                <a:latin typeface="Bahnschrift SemiBold Condensed" panose="020B0502040204020203" pitchFamily="34" charset="0"/>
                <a:ea typeface="Calibri" panose="020F0502020204030204" pitchFamily="34" charset="0"/>
                <a:cs typeface="Times New Roman" panose="02020603050405020304" pitchFamily="18" charset="0"/>
              </a:rPr>
              <a:t>).</a:t>
            </a:r>
          </a:p>
          <a:p>
            <a:pPr>
              <a:lnSpc>
                <a:spcPct val="107000"/>
              </a:lnSpc>
              <a:spcAft>
                <a:spcPts val="800"/>
              </a:spcAft>
            </a:pPr>
            <a:r>
              <a:rPr lang="en-US" sz="2000" kern="100" dirty="0">
                <a:effectLst/>
                <a:latin typeface="Bahnschrift SemiBold Condensed" panose="020B0502040204020203" pitchFamily="34" charset="0"/>
                <a:ea typeface="Calibri" panose="020F0502020204030204" pitchFamily="34" charset="0"/>
                <a:cs typeface="Times New Roman" panose="02020603050405020304" pitchFamily="18" charset="0"/>
              </a:rPr>
              <a:t>Antu Mallick (</a:t>
            </a:r>
            <a:r>
              <a:rPr lang="en-US" sz="2000" kern="100" dirty="0">
                <a:latin typeface="Bahnschrift SemiBold Condensed" panose="020B0502040204020203" pitchFamily="34" charset="0"/>
                <a:ea typeface="Calibri" panose="020F0502020204030204" pitchFamily="34" charset="0"/>
                <a:cs typeface="Times New Roman" panose="02020603050405020304" pitchFamily="18" charset="0"/>
              </a:rPr>
              <a:t>BWU/BCA/22/132) .</a:t>
            </a:r>
          </a:p>
          <a:p>
            <a:pPr>
              <a:lnSpc>
                <a:spcPct val="107000"/>
              </a:lnSpc>
              <a:spcAft>
                <a:spcPts val="800"/>
              </a:spcAft>
            </a:pPr>
            <a:r>
              <a:rPr lang="en-US" sz="2000" dirty="0">
                <a:latin typeface="Bahnschrift SemiBold Condensed" panose="020B0502040204020203" pitchFamily="34" charset="0"/>
              </a:rPr>
              <a:t>Samiran Chanak</a:t>
            </a:r>
            <a:r>
              <a:rPr lang="en-US" sz="2000" kern="100" dirty="0">
                <a:latin typeface="Bahnschrift SemiBold Condensed" panose="020B0502040204020203" pitchFamily="34" charset="0"/>
                <a:ea typeface="Calibri" panose="020F0502020204030204" pitchFamily="34" charset="0"/>
                <a:cs typeface="Times New Roman" panose="02020603050405020304" pitchFamily="18" charset="0"/>
              </a:rPr>
              <a:t> (</a:t>
            </a:r>
            <a:r>
              <a:rPr lang="en-US" sz="2000" dirty="0">
                <a:latin typeface="Bahnschrift SemiBold Condensed" panose="020B0502040204020203" pitchFamily="34" charset="0"/>
              </a:rPr>
              <a:t>BWU/BCA/22/138</a:t>
            </a:r>
            <a:r>
              <a:rPr lang="en-US" sz="2000" kern="100" dirty="0">
                <a:latin typeface="Bahnschrift SemiBold Condensed" panose="020B0502040204020203" pitchFamily="34" charset="0"/>
                <a:ea typeface="Calibri" panose="020F0502020204030204" pitchFamily="34" charset="0"/>
                <a:cs typeface="Times New Roman" panose="02020603050405020304" pitchFamily="18" charset="0"/>
              </a:rPr>
              <a:t>).</a:t>
            </a:r>
            <a:endParaRPr lang="en-US" sz="2000" kern="100" dirty="0">
              <a:effectLst/>
              <a:latin typeface="Bahnschrift SemiBold Condensed" panose="020B0502040204020203"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2000" kern="100" dirty="0">
                <a:effectLst/>
                <a:latin typeface="Bahnschrift SemiBold Condensed" panose="020B0502040204020203" pitchFamily="34" charset="0"/>
                <a:ea typeface="Calibri" panose="020F0502020204030204" pitchFamily="34" charset="0"/>
                <a:cs typeface="Times New Roman" panose="02020603050405020304" pitchFamily="18" charset="0"/>
              </a:rPr>
              <a:t>Raul Naskar</a:t>
            </a:r>
            <a:r>
              <a:rPr lang="en-US" sz="2000" kern="100" dirty="0">
                <a:latin typeface="Bahnschrift SemiBold Condensed" panose="020B0502040204020203" pitchFamily="34" charset="0"/>
                <a:ea typeface="Calibri" panose="020F0502020204030204" pitchFamily="34" charset="0"/>
                <a:cs typeface="Times New Roman" panose="02020603050405020304" pitchFamily="18" charset="0"/>
              </a:rPr>
              <a:t> (BWU/BCA/22/140) .</a:t>
            </a:r>
          </a:p>
          <a:p>
            <a:pPr>
              <a:lnSpc>
                <a:spcPct val="107000"/>
              </a:lnSpc>
              <a:spcAft>
                <a:spcPts val="800"/>
              </a:spcAft>
            </a:pPr>
            <a:r>
              <a:rPr lang="en-US" sz="2000" dirty="0">
                <a:latin typeface="Bahnschrift SemiBold Condensed" panose="020B0502040204020203" pitchFamily="34" charset="0"/>
              </a:rPr>
              <a:t>Priyankar Mondal </a:t>
            </a:r>
            <a:r>
              <a:rPr lang="en-US" sz="2000" kern="100" dirty="0">
                <a:latin typeface="Bahnschrift SemiBold Condensed" panose="020B0502040204020203" pitchFamily="34" charset="0"/>
                <a:ea typeface="Calibri" panose="020F0502020204030204" pitchFamily="34" charset="0"/>
                <a:cs typeface="Times New Roman" panose="02020603050405020304" pitchFamily="18" charset="0"/>
              </a:rPr>
              <a:t>(</a:t>
            </a:r>
            <a:r>
              <a:rPr lang="en-US" sz="2000" dirty="0">
                <a:latin typeface="Bahnschrift SemiBold Condensed" panose="020B0502040204020203" pitchFamily="34" charset="0"/>
              </a:rPr>
              <a:t>BWU/BCA/22/141</a:t>
            </a:r>
            <a:r>
              <a:rPr lang="en-US" sz="2000" kern="100" dirty="0">
                <a:latin typeface="Bahnschrift SemiBold Condensed" panose="020B0502040204020203" pitchFamily="34" charset="0"/>
                <a:ea typeface="Calibri" panose="020F0502020204030204" pitchFamily="34" charset="0"/>
                <a:cs typeface="Times New Roman" panose="02020603050405020304" pitchFamily="18" charset="0"/>
              </a:rPr>
              <a:t>).</a:t>
            </a:r>
          </a:p>
        </p:txBody>
      </p:sp>
      <p:sp>
        <p:nvSpPr>
          <p:cNvPr id="3" name="TextBox 2">
            <a:extLst>
              <a:ext uri="{FF2B5EF4-FFF2-40B4-BE49-F238E27FC236}">
                <a16:creationId xmlns:a16="http://schemas.microsoft.com/office/drawing/2014/main" id="{20746CE6-99DB-DB9B-43AC-4C3382E958AC}"/>
              </a:ext>
            </a:extLst>
          </p:cNvPr>
          <p:cNvSpPr txBox="1"/>
          <p:nvPr/>
        </p:nvSpPr>
        <p:spPr>
          <a:xfrm>
            <a:off x="7298404" y="5949618"/>
            <a:ext cx="3858768" cy="646331"/>
          </a:xfrm>
          <a:prstGeom prst="rect">
            <a:avLst/>
          </a:prstGeom>
          <a:noFill/>
        </p:spPr>
        <p:txBody>
          <a:bodyPr wrap="square" rtlCol="0">
            <a:spAutoFit/>
          </a:bodyPr>
          <a:lstStyle/>
          <a:p>
            <a:r>
              <a:rPr lang="en-IN" sz="1800" b="1" u="sng" kern="100" dirty="0">
                <a:solidFill>
                  <a:schemeClr val="tx2"/>
                </a:solidFill>
                <a:effectLst/>
                <a:latin typeface="Copperplate Gothic Light" panose="020E0507020206020404" pitchFamily="34" charset="0"/>
                <a:ea typeface="Calibri" panose="020F0502020204030204" pitchFamily="34" charset="0"/>
                <a:cs typeface="Times New Roman" panose="02020603050405020304" pitchFamily="18" charset="0"/>
              </a:rPr>
              <a:t>Guided</a:t>
            </a:r>
            <a:r>
              <a:rPr lang="en-IN" sz="1800" b="1" u="sng" kern="100" dirty="0">
                <a:solidFill>
                  <a:schemeClr val="tx2"/>
                </a:solidFill>
                <a:latin typeface="Copperplate Gothic Light" panose="020E0507020206020404" pitchFamily="34" charset="0"/>
                <a:ea typeface="Calibri" panose="020F0502020204030204" pitchFamily="34" charset="0"/>
                <a:cs typeface="Times New Roman" panose="02020603050405020304" pitchFamily="18" charset="0"/>
              </a:rPr>
              <a:t> </a:t>
            </a:r>
            <a:r>
              <a:rPr lang="en-IN" sz="1800" b="1" u="sng" kern="100" dirty="0">
                <a:solidFill>
                  <a:schemeClr val="tx2"/>
                </a:solidFill>
                <a:effectLst/>
                <a:latin typeface="Copperplate Gothic Light" panose="020E0507020206020404" pitchFamily="34" charset="0"/>
                <a:ea typeface="Calibri" panose="020F0502020204030204" pitchFamily="34" charset="0"/>
                <a:cs typeface="Times New Roman" panose="02020603050405020304" pitchFamily="18" charset="0"/>
              </a:rPr>
              <a:t>by </a:t>
            </a:r>
            <a:r>
              <a:rPr lang="en-IN" sz="1800" b="1" u="sng" kern="100" dirty="0">
                <a:solidFill>
                  <a:schemeClr val="tx2"/>
                </a:solidFill>
                <a:effectLst/>
                <a:latin typeface="Copperplate Gothic Light" panose="020E0507020206020404" pitchFamily="34" charset="0"/>
                <a:ea typeface="Calibri" panose="020F0502020204030204" pitchFamily="34" charset="0"/>
                <a:cs typeface="Calibri" panose="020F0502020204030204" pitchFamily="34" charset="0"/>
              </a:rPr>
              <a:t>:</a:t>
            </a:r>
            <a:r>
              <a:rPr lang="en-IN" sz="1800" b="1" kern="100" dirty="0">
                <a:solidFill>
                  <a:schemeClr val="tx2"/>
                </a:solidFill>
                <a:effectLst/>
                <a:latin typeface="Copperplate Gothic Light" panose="020E0507020206020404" pitchFamily="34" charset="0"/>
                <a:ea typeface="Calibri" panose="020F0502020204030204" pitchFamily="34" charset="0"/>
                <a:cs typeface="Times New Roman" panose="02020603050405020304" pitchFamily="18" charset="0"/>
              </a:rPr>
              <a:t> </a:t>
            </a:r>
            <a:r>
              <a:rPr lang="en-IN" sz="1800" kern="100" dirty="0">
                <a:latin typeface="Copperplate Gothic Light" panose="020E0507020206020404" pitchFamily="34" charset="0"/>
                <a:ea typeface="Calibri" panose="020F0502020204030204" pitchFamily="34" charset="0"/>
                <a:cs typeface="Times New Roman" panose="02020603050405020304" pitchFamily="18" charset="0"/>
              </a:rPr>
              <a:t>Prof.</a:t>
            </a:r>
            <a:r>
              <a:rPr lang="en-IN" sz="1800" b="1" kern="100" dirty="0">
                <a:solidFill>
                  <a:schemeClr val="tx2"/>
                </a:solidFill>
                <a:effectLst/>
                <a:latin typeface="Copperplate Gothic Light" panose="020E0507020206020404" pitchFamily="34" charset="0"/>
                <a:ea typeface="Calibri" panose="020F0502020204030204" pitchFamily="34" charset="0"/>
                <a:cs typeface="Times New Roman" panose="02020603050405020304" pitchFamily="18" charset="0"/>
              </a:rPr>
              <a:t> </a:t>
            </a:r>
            <a:r>
              <a:rPr lang="en-IN" sz="1800" kern="100" dirty="0">
                <a:effectLst/>
                <a:latin typeface="Copperplate Gothic Light" panose="020E0507020206020404" pitchFamily="34" charset="0"/>
                <a:ea typeface="Calibri" panose="020F0502020204030204" pitchFamily="34" charset="0"/>
                <a:cs typeface="Times New Roman" panose="02020603050405020304" pitchFamily="18" charset="0"/>
              </a:rPr>
              <a:t>Ko</a:t>
            </a:r>
            <a:r>
              <a:rPr lang="en-IN" sz="1800" kern="100" dirty="0">
                <a:latin typeface="Copperplate Gothic Light" panose="020E0507020206020404" pitchFamily="34" charset="0"/>
                <a:ea typeface="Calibri" panose="020F0502020204030204" pitchFamily="34" charset="0"/>
                <a:cs typeface="Times New Roman" panose="02020603050405020304" pitchFamily="18" charset="0"/>
              </a:rPr>
              <a:t>usik</a:t>
            </a:r>
            <a:r>
              <a:rPr lang="en-IN" sz="1800" kern="100" dirty="0">
                <a:effectLst/>
                <a:latin typeface="Copperplate Gothic Light" panose="020E0507020206020404" pitchFamily="34" charset="0"/>
                <a:ea typeface="Calibri" panose="020F0502020204030204" pitchFamily="34" charset="0"/>
                <a:cs typeface="Times New Roman" panose="02020603050405020304" pitchFamily="18" charset="0"/>
              </a:rPr>
              <a:t> Dey </a:t>
            </a:r>
          </a:p>
          <a:p>
            <a:endParaRPr lang="en-IN" dirty="0"/>
          </a:p>
        </p:txBody>
      </p:sp>
    </p:spTree>
    <p:extLst>
      <p:ext uri="{BB962C8B-B14F-4D97-AF65-F5344CB8AC3E}">
        <p14:creationId xmlns:p14="http://schemas.microsoft.com/office/powerpoint/2010/main" val="2048147777"/>
      </p:ext>
    </p:extLst>
  </p:cSld>
  <p:clrMapOvr>
    <a:masterClrMapping/>
  </p:clrMapOvr>
  <mc:AlternateContent xmlns:mc="http://schemas.openxmlformats.org/markup-compatibility/2006" xmlns:p14="http://schemas.microsoft.com/office/powerpoint/2010/main">
    <mc:Choice Requires="p14">
      <p:transition spd="slow" p14:dur="1750">
        <p14:reveal/>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E638CC3-4299-ADA9-6B54-5394301DC475}"/>
              </a:ext>
            </a:extLst>
          </p:cNvPr>
          <p:cNvSpPr txBox="1"/>
          <p:nvPr/>
        </p:nvSpPr>
        <p:spPr>
          <a:xfrm>
            <a:off x="4309265" y="74458"/>
            <a:ext cx="3372301" cy="461665"/>
          </a:xfrm>
          <a:prstGeom prst="rect">
            <a:avLst/>
          </a:prstGeom>
          <a:noFill/>
        </p:spPr>
        <p:txBody>
          <a:bodyPr wrap="square" rtlCol="0">
            <a:spAutoFit/>
          </a:bodyPr>
          <a:lstStyle/>
          <a:p>
            <a:r>
              <a:rPr lang="en-IN" sz="2400" b="1" u="sng" dirty="0">
                <a:effectLst/>
                <a:latin typeface="Algerian" panose="04020705040A02060702" pitchFamily="82" charset="0"/>
                <a:ea typeface="Calibri" panose="020F0502020204030204" pitchFamily="34" charset="0"/>
                <a:cs typeface="Times New Roman" panose="02020603050405020304" pitchFamily="18" charset="0"/>
              </a:rPr>
              <a:t>Problem Statement</a:t>
            </a:r>
            <a:endParaRPr lang="en-IN" sz="2800" u="sng" kern="100" dirty="0">
              <a:effectLst/>
              <a:latin typeface="Algerian" panose="04020705040A02060702" pitchFamily="82" charset="0"/>
              <a:ea typeface="Calibri" panose="020F0502020204030204" pitchFamily="34" charset="0"/>
              <a:cs typeface="Times New Roman" panose="02020603050405020304" pitchFamily="18" charset="0"/>
            </a:endParaRPr>
          </a:p>
        </p:txBody>
      </p:sp>
      <p:sp>
        <p:nvSpPr>
          <p:cNvPr id="4" name="TextBox 3">
            <a:extLst>
              <a:ext uri="{FF2B5EF4-FFF2-40B4-BE49-F238E27FC236}">
                <a16:creationId xmlns:a16="http://schemas.microsoft.com/office/drawing/2014/main" id="{1B154A1F-E3F7-0011-7F26-4ABCAC72A59D}"/>
              </a:ext>
            </a:extLst>
          </p:cNvPr>
          <p:cNvSpPr txBox="1"/>
          <p:nvPr/>
        </p:nvSpPr>
        <p:spPr>
          <a:xfrm>
            <a:off x="660703" y="824622"/>
            <a:ext cx="8357558" cy="5262979"/>
          </a:xfrm>
          <a:prstGeom prst="rect">
            <a:avLst/>
          </a:prstGeom>
          <a:noFill/>
        </p:spPr>
        <p:txBody>
          <a:bodyPr wrap="square" rtlCol="0">
            <a:spAutoFit/>
          </a:bodyPr>
          <a:lstStyle/>
          <a:p>
            <a:pPr marL="285750" indent="-285750">
              <a:buFont typeface="Arial" panose="020B0604020202020204" pitchFamily="34" charset="0"/>
              <a:buChar char="•"/>
            </a:pPr>
            <a:r>
              <a:rPr lang="en-IN" sz="2000" b="1" u="sng" dirty="0">
                <a:effectLst/>
                <a:latin typeface="Calibri" panose="020F0502020204030204" pitchFamily="34" charset="0"/>
                <a:ea typeface="Calibri" panose="020F0502020204030204" pitchFamily="34" charset="0"/>
                <a:cs typeface="Times New Roman" panose="02020603050405020304" pitchFamily="18" charset="0"/>
              </a:rPr>
              <a:t>High cost of new books - </a:t>
            </a:r>
            <a:r>
              <a:rPr lang="en-US" dirty="0"/>
              <a:t>The high cost of new books makes education less accessible for many students. Rising prices force learners to seek alternatives like second-hand books or digital resources.</a:t>
            </a:r>
          </a:p>
          <a:p>
            <a:endParaRPr lang="en-US" b="1" u="sng" dirty="0"/>
          </a:p>
          <a:p>
            <a:pPr marL="285750" indent="-285750">
              <a:buFont typeface="Arial" panose="020B0604020202020204" pitchFamily="34" charset="0"/>
              <a:buChar char="•"/>
            </a:pPr>
            <a:r>
              <a:rPr lang="en-IN" sz="2000" b="1" u="sng" dirty="0">
                <a:effectLst/>
                <a:latin typeface="Calibri" panose="020F0502020204030204" pitchFamily="34" charset="0"/>
                <a:ea typeface="Calibri" panose="020F0502020204030204" pitchFamily="34" charset="0"/>
                <a:cs typeface="Times New Roman" panose="02020603050405020304" pitchFamily="18" charset="0"/>
              </a:rPr>
              <a:t>Lack of accessibility to study materials -</a:t>
            </a:r>
            <a:r>
              <a:rPr lang="en-IN" sz="2000" dirty="0">
                <a:effectLst/>
                <a:latin typeface="Calibri" panose="020F0502020204030204" pitchFamily="34" charset="0"/>
                <a:ea typeface="Calibri" panose="020F0502020204030204" pitchFamily="34" charset="0"/>
                <a:cs typeface="Times New Roman" panose="02020603050405020304" pitchFamily="18" charset="0"/>
              </a:rPr>
              <a:t> </a:t>
            </a:r>
            <a:r>
              <a:rPr lang="en-US" dirty="0"/>
              <a:t>The lack of accessibility to study materials creates a barrier to quality education for many students. Limited availability of books and resources affects learning opportunities, especially in underprivileged areas.</a:t>
            </a:r>
            <a:endParaRPr lang="en-IN" dirty="0"/>
          </a:p>
          <a:p>
            <a:pPr marL="285750" indent="-285750">
              <a:buFont typeface="Arial" panose="020B0604020202020204" pitchFamily="34" charset="0"/>
              <a:buChar char="•"/>
            </a:pP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sz="1100" kern="100" dirty="0">
              <a:latin typeface="Calibri" panose="020F0502020204030204" pitchFamily="34" charset="0"/>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r>
              <a:rPr lang="en-IN" sz="2000" b="1" u="sng" kern="100" dirty="0">
                <a:effectLst/>
                <a:latin typeface="Calibri" panose="020F0502020204030204" pitchFamily="34" charset="0"/>
                <a:ea typeface="Calibri" panose="020F0502020204030204" pitchFamily="34" charset="0"/>
                <a:cs typeface="Times New Roman" panose="02020603050405020304" pitchFamily="18" charset="0"/>
              </a:rPr>
              <a:t>Less dedicated platform for book/note sharing among students - </a:t>
            </a:r>
            <a:r>
              <a:rPr lang="en-US" dirty="0"/>
              <a:t>The lack of a dedicated platform for book and note sharing makes it difficult for students to access essential study materials.</a:t>
            </a:r>
          </a:p>
          <a:p>
            <a:pPr marL="285750" indent="-285750">
              <a:buFont typeface="Arial" panose="020B0604020202020204" pitchFamily="34" charset="0"/>
              <a:buChar char="•"/>
            </a:pPr>
            <a:endParaRPr lang="en-US" b="1" u="sng" dirty="0"/>
          </a:p>
          <a:p>
            <a:pPr marL="285750" indent="-285750">
              <a:buFont typeface="Arial" panose="020B0604020202020204" pitchFamily="34" charset="0"/>
              <a:buChar char="•"/>
            </a:pPr>
            <a:r>
              <a:rPr lang="en-US" sz="2000" b="1" u="sng" dirty="0">
                <a:latin typeface="Calibri" panose="020F0502020204030204" pitchFamily="34" charset="0"/>
                <a:ea typeface="Calibri" panose="020F0502020204030204" pitchFamily="34" charset="0"/>
                <a:cs typeface="Calibri" panose="020F0502020204030204" pitchFamily="34" charset="0"/>
              </a:rPr>
              <a:t>Lack of Academic Incentives in Book Platforms </a:t>
            </a:r>
            <a:r>
              <a:rPr lang="en-US" sz="2000" b="1" u="sng" dirty="0"/>
              <a:t>- </a:t>
            </a:r>
            <a:r>
              <a:rPr lang="en-US" dirty="0"/>
              <a:t>Existing platforms lack features that recognize or reward students' academic performance. There is a need for a system that offers incentives, such as grade-based discounts, to motivate students while making educational resources more accessible and affordable.</a:t>
            </a:r>
            <a:endParaRPr lang="en-US" sz="2000" dirty="0"/>
          </a:p>
        </p:txBody>
      </p:sp>
      <p:pic>
        <p:nvPicPr>
          <p:cNvPr id="5" name="Picture 4">
            <a:extLst>
              <a:ext uri="{FF2B5EF4-FFF2-40B4-BE49-F238E27FC236}">
                <a16:creationId xmlns:a16="http://schemas.microsoft.com/office/drawing/2014/main" id="{C4D78D92-FA5F-DF57-8122-63AE3764F1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43516" y="810607"/>
            <a:ext cx="1812312" cy="1276194"/>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8" name="Picture 7">
            <a:extLst>
              <a:ext uri="{FF2B5EF4-FFF2-40B4-BE49-F238E27FC236}">
                <a16:creationId xmlns:a16="http://schemas.microsoft.com/office/drawing/2014/main" id="{21DD350E-F4B7-D503-F7D0-461970848F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43516" y="2457001"/>
            <a:ext cx="1812312" cy="1363054"/>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10" name="Picture 9">
            <a:extLst>
              <a:ext uri="{FF2B5EF4-FFF2-40B4-BE49-F238E27FC236}">
                <a16:creationId xmlns:a16="http://schemas.microsoft.com/office/drawing/2014/main" id="{981C38B3-11AE-BF4E-0058-402202166F2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43516" y="4190256"/>
            <a:ext cx="1812313" cy="1363055"/>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030056993"/>
      </p:ext>
    </p:extLst>
  </p:cSld>
  <p:clrMapOvr>
    <a:masterClrMapping/>
  </p:clrMapOvr>
  <mc:AlternateContent xmlns:mc="http://schemas.openxmlformats.org/markup-compatibility/2006" xmlns:p14="http://schemas.microsoft.com/office/powerpoint/2010/main">
    <mc:Choice Requires="p14">
      <p:transition spd="slow" p14:dur="1750">
        <p14:reveal/>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975659B-5F2A-1C0A-8B2E-6F6F11B75943}"/>
              </a:ext>
            </a:extLst>
          </p:cNvPr>
          <p:cNvSpPr txBox="1"/>
          <p:nvPr/>
        </p:nvSpPr>
        <p:spPr>
          <a:xfrm>
            <a:off x="4300077" y="116478"/>
            <a:ext cx="3116358" cy="461665"/>
          </a:xfrm>
          <a:prstGeom prst="rect">
            <a:avLst/>
          </a:prstGeom>
          <a:noFill/>
        </p:spPr>
        <p:txBody>
          <a:bodyPr wrap="square" rtlCol="0">
            <a:spAutoFit/>
          </a:bodyPr>
          <a:lstStyle/>
          <a:p>
            <a:r>
              <a:rPr lang="en-IN" sz="2400" b="1" u="sng" kern="100" dirty="0">
                <a:effectLst/>
                <a:latin typeface="Algerian" panose="04020705040A02060702" pitchFamily="82" charset="0"/>
                <a:ea typeface="Calibri" panose="020F0502020204030204" pitchFamily="34" charset="0"/>
                <a:cs typeface="Times New Roman" panose="02020603050405020304" pitchFamily="18" charset="0"/>
              </a:rPr>
              <a:t>Project Objective</a:t>
            </a:r>
            <a:endParaRPr lang="en-IN" sz="2400" u="sng" kern="100" dirty="0">
              <a:effectLst/>
              <a:latin typeface="Algerian" panose="04020705040A02060702" pitchFamily="82" charset="0"/>
              <a:ea typeface="Calibri" panose="020F0502020204030204" pitchFamily="34" charset="0"/>
              <a:cs typeface="Times New Roman" panose="02020603050405020304" pitchFamily="18" charset="0"/>
            </a:endParaRPr>
          </a:p>
        </p:txBody>
      </p:sp>
      <p:sp>
        <p:nvSpPr>
          <p:cNvPr id="3" name="TextBox 2">
            <a:extLst>
              <a:ext uri="{FF2B5EF4-FFF2-40B4-BE49-F238E27FC236}">
                <a16:creationId xmlns:a16="http://schemas.microsoft.com/office/drawing/2014/main" id="{4A6B06DA-E9BB-60FE-5B81-629B4F9AD291}"/>
              </a:ext>
            </a:extLst>
          </p:cNvPr>
          <p:cNvSpPr txBox="1"/>
          <p:nvPr/>
        </p:nvSpPr>
        <p:spPr>
          <a:xfrm>
            <a:off x="467199" y="1019070"/>
            <a:ext cx="8743184" cy="5663089"/>
          </a:xfrm>
          <a:prstGeom prst="rect">
            <a:avLst/>
          </a:prstGeom>
          <a:noFill/>
        </p:spPr>
        <p:txBody>
          <a:bodyPr wrap="square" rtlCol="0">
            <a:spAutoFit/>
          </a:bodyPr>
          <a:lstStyle/>
          <a:p>
            <a:pPr marL="342900" indent="-342900">
              <a:buFont typeface="Arial" panose="020B0604020202020204" pitchFamily="34" charset="0"/>
              <a:buChar char="•"/>
            </a:pPr>
            <a:r>
              <a:rPr lang="en-IN" sz="2000" b="1" u="sng" dirty="0">
                <a:effectLst/>
                <a:latin typeface="Calibri" panose="020F0502020204030204" pitchFamily="34" charset="0"/>
                <a:ea typeface="Calibri" panose="020F0502020204030204" pitchFamily="34" charset="0"/>
                <a:cs typeface="Times New Roman" panose="02020603050405020304" pitchFamily="18" charset="0"/>
              </a:rPr>
              <a:t>Promotes second-hand book sharing </a:t>
            </a:r>
            <a:r>
              <a:rPr lang="en-IN" sz="2000" b="1" u="sng" kern="100" dirty="0">
                <a:latin typeface="Calibri" panose="020F0502020204030204" pitchFamily="34" charset="0"/>
                <a:ea typeface="Calibri" panose="020F0502020204030204" pitchFamily="34" charset="0"/>
                <a:cs typeface="Times New Roman" panose="02020603050405020304" pitchFamily="18" charset="0"/>
              </a:rPr>
              <a:t>-</a:t>
            </a:r>
            <a:r>
              <a:rPr lang="en-IN" sz="2000" b="1" kern="100" dirty="0">
                <a:latin typeface="Calibri" panose="020F0502020204030204" pitchFamily="34" charset="0"/>
                <a:ea typeface="Calibri" panose="020F0502020204030204" pitchFamily="34" charset="0"/>
                <a:cs typeface="Times New Roman" panose="02020603050405020304" pitchFamily="18" charset="0"/>
              </a:rPr>
              <a:t> </a:t>
            </a:r>
            <a:r>
              <a:rPr lang="en-US" dirty="0"/>
              <a:t>Promoting second-hand book sharing helps reduce costs for students and makes education more affordable. It also supports sustainability by minimizing book waste and encouraging resource reuse.</a:t>
            </a:r>
          </a:p>
          <a:p>
            <a:endParaRPr lang="en-US" sz="1200" kern="1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Arial" panose="020B0604020202020204" pitchFamily="34" charset="0"/>
              <a:buChar char="•"/>
            </a:pPr>
            <a:r>
              <a:rPr lang="en-IN" sz="2000" b="1" u="sng" kern="100" dirty="0">
                <a:effectLst/>
                <a:latin typeface="Calibri" panose="020F0502020204030204" pitchFamily="34" charset="0"/>
                <a:ea typeface="Calibri" panose="020F0502020204030204" pitchFamily="34" charset="0"/>
                <a:cs typeface="Times New Roman" panose="02020603050405020304" pitchFamily="18" charset="0"/>
              </a:rPr>
              <a:t>Encourages knowledge exchange-</a:t>
            </a:r>
            <a:r>
              <a:rPr lang="en-IN" sz="1900" b="1" kern="100" dirty="0">
                <a:effectLst/>
                <a:latin typeface="Calibri" panose="020F0502020204030204" pitchFamily="34" charset="0"/>
                <a:ea typeface="Calibri" panose="020F0502020204030204" pitchFamily="34" charset="0"/>
                <a:cs typeface="Times New Roman" panose="02020603050405020304" pitchFamily="18" charset="0"/>
              </a:rPr>
              <a:t> </a:t>
            </a:r>
            <a:r>
              <a:rPr lang="en-US" dirty="0"/>
              <a:t>Encouraging knowledge exchange helps students learn from each other and gain diverse perspectives. It fosters a collaborative learning environment where ideas and insights are freely shared.</a:t>
            </a:r>
          </a:p>
          <a:p>
            <a:pPr marL="342900" indent="-342900">
              <a:buFont typeface="Arial" panose="020B0604020202020204" pitchFamily="34" charset="0"/>
              <a:buChar char="•"/>
            </a:pPr>
            <a:endParaRPr lang="en-IN" dirty="0"/>
          </a:p>
          <a:p>
            <a:pPr marL="342900" indent="-342900">
              <a:buFont typeface="Arial" panose="020B0604020202020204" pitchFamily="34" charset="0"/>
              <a:buChar char="•"/>
            </a:pPr>
            <a:r>
              <a:rPr lang="en-US" sz="2000" b="1" u="sng" dirty="0">
                <a:latin typeface="Calibri" panose="020F0502020204030204" pitchFamily="34" charset="0"/>
                <a:ea typeface="Calibri" panose="020F0502020204030204" pitchFamily="34" charset="0"/>
                <a:cs typeface="Calibri" panose="020F0502020204030204" pitchFamily="34" charset="0"/>
              </a:rPr>
              <a:t>Promote Academic Excellence through Incentives </a:t>
            </a:r>
            <a:r>
              <a:rPr lang="en-US" sz="2000" b="1" u="sng" dirty="0"/>
              <a:t>-</a:t>
            </a:r>
            <a:r>
              <a:rPr lang="en-US" sz="2000" b="1" dirty="0"/>
              <a:t> </a:t>
            </a:r>
            <a:r>
              <a:rPr lang="en-US" dirty="0"/>
              <a:t>The objective is to motivate students by offering discounts on used books based on their academic performance. This initiative aims to recognize and reward students' hard work while making educational resources more accessible and affordable.</a:t>
            </a:r>
            <a:endParaRPr lang="en-IN" dirty="0"/>
          </a:p>
          <a:p>
            <a:pPr marL="342900" indent="-342900">
              <a:buFont typeface="Arial" panose="020B0604020202020204" pitchFamily="34" charset="0"/>
              <a:buChar char="•"/>
            </a:pPr>
            <a:endParaRPr lang="en-IN" dirty="0"/>
          </a:p>
          <a:p>
            <a:pPr marL="342900" indent="-342900">
              <a:buFont typeface="Arial" panose="020B0604020202020204" pitchFamily="34" charset="0"/>
              <a:buChar char="•"/>
            </a:pPr>
            <a:r>
              <a:rPr lang="en-IN" sz="2000" b="1" u="sng" dirty="0">
                <a:effectLst/>
                <a:latin typeface="Calibri" panose="020F0502020204030204" pitchFamily="34" charset="0"/>
                <a:ea typeface="Calibri" panose="020F0502020204030204" pitchFamily="34" charset="0"/>
                <a:cs typeface="Times New Roman" panose="02020603050405020304" pitchFamily="18" charset="0"/>
              </a:rPr>
              <a:t>Reduces book waste and supports sustainable learning -</a:t>
            </a:r>
            <a:r>
              <a:rPr lang="en-IN" sz="2000" b="1" dirty="0">
                <a:effectLst/>
                <a:latin typeface="Calibri" panose="020F0502020204030204" pitchFamily="34" charset="0"/>
                <a:ea typeface="Calibri" panose="020F0502020204030204" pitchFamily="34" charset="0"/>
                <a:cs typeface="Times New Roman" panose="02020603050405020304" pitchFamily="18" charset="0"/>
              </a:rPr>
              <a:t> </a:t>
            </a:r>
            <a:r>
              <a:rPr lang="en-US" dirty="0"/>
              <a:t>Reducing book waste through sharing and reuse helps conserve resources and protect the environment. It promotes sustainable learning by ensuring study materials are utilized efficiently and benefit more students.</a:t>
            </a:r>
            <a:endParaRPr lang="en-IN" sz="2000" b="1" u="sng" dirty="0"/>
          </a:p>
        </p:txBody>
      </p:sp>
      <p:pic>
        <p:nvPicPr>
          <p:cNvPr id="5" name="Picture 4">
            <a:extLst>
              <a:ext uri="{FF2B5EF4-FFF2-40B4-BE49-F238E27FC236}">
                <a16:creationId xmlns:a16="http://schemas.microsoft.com/office/drawing/2014/main" id="{2D772A07-A59B-8C6F-59D1-CF59E0CE9C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05149" y="1228946"/>
            <a:ext cx="1742717" cy="2010961"/>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7" name="Picture 6">
            <a:extLst>
              <a:ext uri="{FF2B5EF4-FFF2-40B4-BE49-F238E27FC236}">
                <a16:creationId xmlns:a16="http://schemas.microsoft.com/office/drawing/2014/main" id="{BB965D19-1215-006A-50A9-08B075F47D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flipV="1">
            <a:off x="9705149" y="3850614"/>
            <a:ext cx="1742716" cy="2062428"/>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3668448039"/>
      </p:ext>
    </p:extLst>
  </p:cSld>
  <p:clrMapOvr>
    <a:masterClrMapping/>
  </p:clrMapOvr>
  <mc:AlternateContent xmlns:mc="http://schemas.openxmlformats.org/markup-compatibility/2006" xmlns:p14="http://schemas.microsoft.com/office/powerpoint/2010/main">
    <mc:Choice Requires="p14">
      <p:transition spd="slow" p14:dur="1750">
        <p14:reveal/>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7FD7305-FB9A-A4D7-CD06-53FFF189F5D4}"/>
              </a:ext>
            </a:extLst>
          </p:cNvPr>
          <p:cNvSpPr txBox="1"/>
          <p:nvPr/>
        </p:nvSpPr>
        <p:spPr>
          <a:xfrm>
            <a:off x="4482773" y="111034"/>
            <a:ext cx="2397001" cy="461665"/>
          </a:xfrm>
          <a:prstGeom prst="rect">
            <a:avLst/>
          </a:prstGeom>
          <a:noFill/>
        </p:spPr>
        <p:txBody>
          <a:bodyPr wrap="square" rtlCol="0">
            <a:spAutoFit/>
          </a:bodyPr>
          <a:lstStyle/>
          <a:p>
            <a:r>
              <a:rPr lang="en-IN" sz="2400" b="1" u="sng" dirty="0">
                <a:effectLst/>
                <a:latin typeface="Algerian" panose="04020705040A02060702" pitchFamily="82" charset="0"/>
                <a:ea typeface="Calibri" panose="020F0502020204030204" pitchFamily="34" charset="0"/>
                <a:cs typeface="Times New Roman" panose="02020603050405020304" pitchFamily="18" charset="0"/>
              </a:rPr>
              <a:t>Key Features</a:t>
            </a:r>
            <a:endParaRPr lang="en-IN" sz="2800" u="sng" kern="100" dirty="0">
              <a:effectLst/>
              <a:latin typeface="Algerian" panose="04020705040A02060702" pitchFamily="82" charset="0"/>
              <a:ea typeface="Calibri" panose="020F050202020403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B7D12ACE-AD6A-2565-8CC5-2AF9DF938B5A}"/>
              </a:ext>
            </a:extLst>
          </p:cNvPr>
          <p:cNvSpPr txBox="1"/>
          <p:nvPr/>
        </p:nvSpPr>
        <p:spPr>
          <a:xfrm>
            <a:off x="620900" y="848136"/>
            <a:ext cx="10120745" cy="5509200"/>
          </a:xfrm>
          <a:prstGeom prst="rect">
            <a:avLst/>
          </a:prstGeom>
          <a:noFill/>
        </p:spPr>
        <p:txBody>
          <a:bodyPr wrap="square" rtlCol="0">
            <a:spAutoFit/>
          </a:bodyPr>
          <a:lstStyle/>
          <a:p>
            <a:pPr marL="285750" indent="-285750">
              <a:buFont typeface="Arial" panose="020B0604020202020204" pitchFamily="34" charset="0"/>
              <a:buChar char="•"/>
            </a:pPr>
            <a:r>
              <a:rPr lang="en-IN" sz="2000" b="1" u="sng" kern="100" dirty="0">
                <a:effectLst/>
                <a:latin typeface="Calibri" panose="020F0502020204030204" pitchFamily="34" charset="0"/>
                <a:ea typeface="Calibri" panose="020F0502020204030204" pitchFamily="34" charset="0"/>
                <a:cs typeface="Times New Roman" panose="02020603050405020304" pitchFamily="18" charset="0"/>
              </a:rPr>
              <a:t>User-friendly</a:t>
            </a:r>
            <a:r>
              <a:rPr lang="en-IN" sz="1800" b="1" u="sng" kern="100" dirty="0">
                <a:effectLst/>
                <a:latin typeface="Calibri" panose="020F0502020204030204" pitchFamily="34" charset="0"/>
                <a:ea typeface="Calibri" panose="020F0502020204030204" pitchFamily="34" charset="0"/>
                <a:cs typeface="Times New Roman" panose="02020603050405020304" pitchFamily="18" charset="0"/>
              </a:rPr>
              <a:t> </a:t>
            </a:r>
            <a:r>
              <a:rPr lang="en-IN" sz="2000" b="1" u="sng" kern="100" dirty="0">
                <a:effectLst/>
                <a:latin typeface="Calibri" panose="020F0502020204030204" pitchFamily="34" charset="0"/>
                <a:ea typeface="Calibri" panose="020F0502020204030204" pitchFamily="34" charset="0"/>
                <a:cs typeface="Times New Roman" panose="02020603050405020304" pitchFamily="18" charset="0"/>
              </a:rPr>
              <a:t>interface for listing books and notes</a:t>
            </a:r>
            <a:r>
              <a:rPr lang="en-IN" sz="1800" b="1" u="sng" kern="100" dirty="0">
                <a:effectLst/>
                <a:latin typeface="Calibri" panose="020F0502020204030204" pitchFamily="34" charset="0"/>
                <a:ea typeface="Calibri" panose="020F0502020204030204" pitchFamily="34" charset="0"/>
                <a:cs typeface="Times New Roman" panose="02020603050405020304" pitchFamily="18" charset="0"/>
              </a:rPr>
              <a:t>:</a:t>
            </a:r>
            <a:r>
              <a:rPr lang="en-IN" sz="1800" b="1" kern="100" dirty="0">
                <a:effectLst/>
                <a:latin typeface="Calibri" panose="020F0502020204030204" pitchFamily="34" charset="0"/>
                <a:ea typeface="Calibri" panose="020F0502020204030204" pitchFamily="34" charset="0"/>
                <a:cs typeface="Times New Roman" panose="02020603050405020304" pitchFamily="18" charset="0"/>
              </a:rPr>
              <a:t>  </a:t>
            </a:r>
            <a:r>
              <a:rPr lang="en-US" dirty="0"/>
              <a:t>A user-friendly interface for listing books and notes makes it easy for students to share and access study materials. Simple navigation and intuitive design enhance the experience, encouraging more participation.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IN" sz="2000" b="1" u="sng" kern="100" dirty="0">
                <a:effectLst/>
                <a:latin typeface="Calibri" panose="020F0502020204030204" pitchFamily="34" charset="0"/>
                <a:ea typeface="Calibri" panose="020F0502020204030204" pitchFamily="34" charset="0"/>
                <a:cs typeface="Times New Roman" panose="02020603050405020304" pitchFamily="18" charset="0"/>
              </a:rPr>
              <a:t>Search and filter options:</a:t>
            </a:r>
            <a:r>
              <a:rPr lang="en-IN" sz="2000" b="1" kern="100" dirty="0">
                <a:effectLst/>
                <a:latin typeface="Calibri" panose="020F0502020204030204" pitchFamily="34" charset="0"/>
                <a:ea typeface="Calibri" panose="020F0502020204030204" pitchFamily="34" charset="0"/>
                <a:cs typeface="Times New Roman" panose="02020603050405020304" pitchFamily="18" charset="0"/>
              </a:rPr>
              <a:t> </a:t>
            </a:r>
            <a:r>
              <a:rPr lang="en-US" dirty="0"/>
              <a:t>Search and filter options help students quickly find relevant books and notes based on their needs. These features improve accessibility by organizing materials efficiently for easy browsing.</a:t>
            </a:r>
          </a:p>
          <a:p>
            <a:pPr marL="285750" indent="-285750">
              <a:buFont typeface="Arial" panose="020B0604020202020204" pitchFamily="34" charset="0"/>
              <a:buChar char="•"/>
            </a:pPr>
            <a:endParaRPr lang="en-US" sz="2000" b="1" kern="1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r>
              <a:rPr lang="en-IN" sz="2000" b="1" u="sng" dirty="0">
                <a:effectLst/>
                <a:latin typeface="Calibri" panose="020F0502020204030204" pitchFamily="34" charset="0"/>
                <a:ea typeface="Calibri" panose="020F0502020204030204" pitchFamily="34" charset="0"/>
                <a:cs typeface="Times New Roman" panose="02020603050405020304" pitchFamily="18" charset="0"/>
              </a:rPr>
              <a:t>Secure user authentication:</a:t>
            </a:r>
            <a:r>
              <a:rPr lang="en-IN" sz="2000" dirty="0">
                <a:effectLst/>
                <a:latin typeface="Calibri" panose="020F0502020204030204" pitchFamily="34" charset="0"/>
                <a:ea typeface="Calibri" panose="020F0502020204030204" pitchFamily="34" charset="0"/>
                <a:cs typeface="Times New Roman" panose="02020603050405020304" pitchFamily="18" charset="0"/>
              </a:rPr>
              <a:t> </a:t>
            </a:r>
            <a:r>
              <a:rPr lang="en-US" dirty="0"/>
              <a:t>Secure user authentication ensures that only verified students can access the platform, protecting privacy and data. It helps create a safe environment for book and note sharing by preventing unauthorized access.</a:t>
            </a:r>
            <a:endParaRPr lang="en-IN"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b="1" u="sng" kern="1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r>
              <a:rPr lang="en-IN" sz="2000" b="1" u="sng" kern="100" dirty="0">
                <a:effectLst/>
                <a:latin typeface="Calibri" panose="020F0502020204030204" pitchFamily="34" charset="0"/>
                <a:ea typeface="Calibri" panose="020F0502020204030204" pitchFamily="34" charset="0"/>
                <a:cs typeface="Times New Roman" panose="02020603050405020304" pitchFamily="18" charset="0"/>
              </a:rPr>
              <a:t>Book availability status updates:</a:t>
            </a:r>
            <a:r>
              <a:rPr lang="en-IN" sz="2000" b="1" kern="100" dirty="0">
                <a:effectLst/>
                <a:latin typeface="Calibri" panose="020F0502020204030204" pitchFamily="34" charset="0"/>
                <a:ea typeface="Calibri" panose="020F0502020204030204" pitchFamily="34" charset="0"/>
                <a:cs typeface="Times New Roman" panose="02020603050405020304" pitchFamily="18" charset="0"/>
              </a:rPr>
              <a:t> </a:t>
            </a:r>
            <a:r>
              <a:rPr lang="en-US" dirty="0"/>
              <a:t>These updates help users know which books are currently available or already taken. This feature ensures efficient sharing by reducing confusion and saving time for students.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sz="2000" b="1" u="sng" dirty="0">
                <a:latin typeface="Calibri" panose="020F0502020204030204" pitchFamily="34" charset="0"/>
                <a:ea typeface="Calibri" panose="020F0502020204030204" pitchFamily="34" charset="0"/>
                <a:cs typeface="Calibri" panose="020F0502020204030204" pitchFamily="34" charset="0"/>
              </a:rPr>
              <a:t>Promote Academic Excellence -</a:t>
            </a:r>
            <a:r>
              <a:rPr lang="en-US" sz="2000" b="1" u="sng" dirty="0"/>
              <a:t> </a:t>
            </a:r>
            <a:r>
              <a:rPr lang="en-US" dirty="0"/>
              <a:t>This initiative aims to recognize and reward students' hard work while making educational resources more accessible and affordable.</a:t>
            </a:r>
            <a:endParaRPr lang="en-IN" b="1" u="sng" kern="1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endParaRPr lang="en-IN" dirty="0"/>
          </a:p>
        </p:txBody>
      </p:sp>
    </p:spTree>
    <p:extLst>
      <p:ext uri="{BB962C8B-B14F-4D97-AF65-F5344CB8AC3E}">
        <p14:creationId xmlns:p14="http://schemas.microsoft.com/office/powerpoint/2010/main" val="1011521680"/>
      </p:ext>
    </p:extLst>
  </p:cSld>
  <p:clrMapOvr>
    <a:masterClrMapping/>
  </p:clrMapOvr>
  <mc:AlternateContent xmlns:mc="http://schemas.openxmlformats.org/markup-compatibility/2006" xmlns:p14="http://schemas.microsoft.com/office/powerpoint/2010/main">
    <mc:Choice Requires="p14">
      <p:transition spd="slow" p14:dur="1750">
        <p14:reveal/>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60DADDD-8CBE-18D3-D184-32D959073E67}"/>
              </a:ext>
            </a:extLst>
          </p:cNvPr>
          <p:cNvSpPr txBox="1"/>
          <p:nvPr/>
        </p:nvSpPr>
        <p:spPr>
          <a:xfrm>
            <a:off x="4658779" y="61233"/>
            <a:ext cx="2201938" cy="461665"/>
          </a:xfrm>
          <a:prstGeom prst="rect">
            <a:avLst/>
          </a:prstGeom>
          <a:noFill/>
        </p:spPr>
        <p:txBody>
          <a:bodyPr wrap="square" rtlCol="0">
            <a:spAutoFit/>
          </a:bodyPr>
          <a:lstStyle/>
          <a:p>
            <a:r>
              <a:rPr lang="en-IN" sz="2400" b="1" u="sng" dirty="0">
                <a:effectLst/>
                <a:latin typeface="Algerian" panose="04020705040A02060702" pitchFamily="82" charset="0"/>
                <a:ea typeface="Calibri" panose="020F0502020204030204" pitchFamily="34" charset="0"/>
                <a:cs typeface="Times New Roman" panose="02020603050405020304" pitchFamily="18" charset="0"/>
              </a:rPr>
              <a:t>Tech Stack</a:t>
            </a:r>
            <a:endParaRPr lang="en-IN" sz="2400" u="sng" kern="100" dirty="0">
              <a:effectLst/>
              <a:latin typeface="Algerian" panose="04020705040A02060702" pitchFamily="82" charset="0"/>
              <a:ea typeface="Calibri" panose="020F050202020403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E8939FBD-9329-18E0-8CE3-B885F9787B98}"/>
              </a:ext>
            </a:extLst>
          </p:cNvPr>
          <p:cNvSpPr txBox="1"/>
          <p:nvPr/>
        </p:nvSpPr>
        <p:spPr>
          <a:xfrm>
            <a:off x="1276101" y="1296674"/>
            <a:ext cx="3709555" cy="584775"/>
          </a:xfrm>
          <a:prstGeom prst="rect">
            <a:avLst/>
          </a:prstGeom>
          <a:noFill/>
        </p:spPr>
        <p:txBody>
          <a:bodyPr wrap="square" rtlCol="0">
            <a:spAutoFit/>
          </a:bodyPr>
          <a:lstStyle/>
          <a:p>
            <a:pPr marL="285750" indent="-285750">
              <a:buFont typeface="Arial" panose="020B0604020202020204" pitchFamily="34" charset="0"/>
              <a:buChar char="•"/>
            </a:pPr>
            <a:r>
              <a:rPr lang="en-IN" sz="3200" b="1" u="sng" kern="100" dirty="0">
                <a:effectLst/>
                <a:latin typeface="Calibri" panose="020F0502020204030204" pitchFamily="34" charset="0"/>
                <a:ea typeface="Calibri" panose="020F0502020204030204" pitchFamily="34" charset="0"/>
                <a:cs typeface="Times New Roman" panose="02020603050405020304" pitchFamily="18" charset="0"/>
              </a:rPr>
              <a:t>Frontend:</a:t>
            </a:r>
            <a:r>
              <a:rPr lang="en-IN" sz="2400" kern="100" dirty="0">
                <a:effectLst/>
                <a:latin typeface="Calibri" panose="020F0502020204030204" pitchFamily="34" charset="0"/>
                <a:ea typeface="Calibri" panose="020F0502020204030204" pitchFamily="34" charset="0"/>
                <a:cs typeface="Times New Roman" panose="02020603050405020304" pitchFamily="18" charset="0"/>
              </a:rPr>
              <a:t>  </a:t>
            </a:r>
            <a:r>
              <a:rPr lang="en-IN" sz="2800" dirty="0"/>
              <a:t>React.js </a:t>
            </a:r>
          </a:p>
        </p:txBody>
      </p:sp>
      <p:sp>
        <p:nvSpPr>
          <p:cNvPr id="8" name="TextBox 7">
            <a:extLst>
              <a:ext uri="{FF2B5EF4-FFF2-40B4-BE49-F238E27FC236}">
                <a16:creationId xmlns:a16="http://schemas.microsoft.com/office/drawing/2014/main" id="{B1D75FCD-FC73-BE70-B544-5EBF68B544FC}"/>
              </a:ext>
            </a:extLst>
          </p:cNvPr>
          <p:cNvSpPr txBox="1"/>
          <p:nvPr/>
        </p:nvSpPr>
        <p:spPr>
          <a:xfrm>
            <a:off x="1276101" y="2318292"/>
            <a:ext cx="5931956" cy="584775"/>
          </a:xfrm>
          <a:prstGeom prst="rect">
            <a:avLst/>
          </a:prstGeom>
          <a:noFill/>
        </p:spPr>
        <p:txBody>
          <a:bodyPr wrap="square" rtlCol="0">
            <a:spAutoFit/>
          </a:bodyPr>
          <a:lstStyle/>
          <a:p>
            <a:pPr marL="285750" indent="-285750">
              <a:buFont typeface="Arial" panose="020B0604020202020204" pitchFamily="34" charset="0"/>
              <a:buChar char="•"/>
            </a:pPr>
            <a:r>
              <a:rPr lang="en-IN" sz="3200" b="1" u="sng" kern="100" dirty="0">
                <a:effectLst/>
                <a:latin typeface="Calibri" panose="020F0502020204030204" pitchFamily="34" charset="0"/>
                <a:ea typeface="Calibri" panose="020F0502020204030204" pitchFamily="34" charset="0"/>
                <a:cs typeface="Times New Roman" panose="02020603050405020304" pitchFamily="18" charset="0"/>
              </a:rPr>
              <a:t>Backend:</a:t>
            </a:r>
            <a:r>
              <a:rPr lang="en-IN" sz="3200" kern="100" dirty="0">
                <a:effectLst/>
                <a:latin typeface="Calibri" panose="020F0502020204030204" pitchFamily="34" charset="0"/>
                <a:ea typeface="Calibri" panose="020F0502020204030204" pitchFamily="34" charset="0"/>
                <a:cs typeface="Times New Roman" panose="02020603050405020304" pitchFamily="18" charset="0"/>
              </a:rPr>
              <a:t> </a:t>
            </a:r>
            <a:r>
              <a:rPr lang="en-IN" sz="2800" dirty="0"/>
              <a:t>Node.js, Express.js</a:t>
            </a:r>
          </a:p>
        </p:txBody>
      </p:sp>
      <p:sp>
        <p:nvSpPr>
          <p:cNvPr id="11" name="TextBox 10">
            <a:extLst>
              <a:ext uri="{FF2B5EF4-FFF2-40B4-BE49-F238E27FC236}">
                <a16:creationId xmlns:a16="http://schemas.microsoft.com/office/drawing/2014/main" id="{0029112C-B551-39E2-C730-E626F926AAAD}"/>
              </a:ext>
            </a:extLst>
          </p:cNvPr>
          <p:cNvSpPr txBox="1"/>
          <p:nvPr/>
        </p:nvSpPr>
        <p:spPr>
          <a:xfrm>
            <a:off x="1254244" y="3339910"/>
            <a:ext cx="4055608" cy="584775"/>
          </a:xfrm>
          <a:prstGeom prst="rect">
            <a:avLst/>
          </a:prstGeom>
          <a:noFill/>
        </p:spPr>
        <p:txBody>
          <a:bodyPr wrap="square" rtlCol="0">
            <a:spAutoFit/>
          </a:bodyPr>
          <a:lstStyle/>
          <a:p>
            <a:pPr marL="285750" indent="-285750">
              <a:buFont typeface="Arial" panose="020B0604020202020204" pitchFamily="34" charset="0"/>
              <a:buChar char="•"/>
            </a:pPr>
            <a:r>
              <a:rPr lang="en-IN" sz="3200" b="1" u="sng" kern="100" dirty="0">
                <a:effectLst/>
                <a:latin typeface="Calibri" panose="020F0502020204030204" pitchFamily="34" charset="0"/>
                <a:ea typeface="Calibri" panose="020F0502020204030204" pitchFamily="34" charset="0"/>
                <a:cs typeface="Times New Roman" panose="02020603050405020304" pitchFamily="18" charset="0"/>
              </a:rPr>
              <a:t>Database:</a:t>
            </a:r>
            <a:r>
              <a:rPr lang="en-IN" sz="3200" b="1" kern="100" dirty="0">
                <a:effectLst/>
                <a:latin typeface="Calibri" panose="020F0502020204030204" pitchFamily="34" charset="0"/>
                <a:ea typeface="Calibri" panose="020F0502020204030204" pitchFamily="34" charset="0"/>
                <a:cs typeface="Times New Roman" panose="02020603050405020304" pitchFamily="18" charset="0"/>
              </a:rPr>
              <a:t> </a:t>
            </a:r>
            <a:r>
              <a:rPr lang="en-IN" sz="2800" dirty="0"/>
              <a:t>MongoDB</a:t>
            </a:r>
          </a:p>
        </p:txBody>
      </p:sp>
      <p:sp>
        <p:nvSpPr>
          <p:cNvPr id="14" name="TextBox 13">
            <a:extLst>
              <a:ext uri="{FF2B5EF4-FFF2-40B4-BE49-F238E27FC236}">
                <a16:creationId xmlns:a16="http://schemas.microsoft.com/office/drawing/2014/main" id="{996BB63C-4C20-0E76-D14B-EE826D80BD70}"/>
              </a:ext>
            </a:extLst>
          </p:cNvPr>
          <p:cNvSpPr txBox="1"/>
          <p:nvPr/>
        </p:nvSpPr>
        <p:spPr>
          <a:xfrm>
            <a:off x="1254244" y="4367704"/>
            <a:ext cx="5238995" cy="861774"/>
          </a:xfrm>
          <a:prstGeom prst="rect">
            <a:avLst/>
          </a:prstGeom>
          <a:noFill/>
        </p:spPr>
        <p:txBody>
          <a:bodyPr wrap="square" rtlCol="0">
            <a:spAutoFit/>
          </a:bodyPr>
          <a:lstStyle/>
          <a:p>
            <a:pPr marL="285750" indent="-285750">
              <a:buFont typeface="Arial" panose="020B0604020202020204" pitchFamily="34" charset="0"/>
              <a:buChar char="•"/>
            </a:pPr>
            <a:r>
              <a:rPr lang="en-IN" sz="3200" b="1" u="sng" kern="100" dirty="0">
                <a:effectLst/>
                <a:latin typeface="Calibri" panose="020F0502020204030204" pitchFamily="34" charset="0"/>
                <a:ea typeface="Calibri" panose="020F0502020204030204" pitchFamily="34" charset="0"/>
                <a:cs typeface="Times New Roman" panose="02020603050405020304" pitchFamily="18" charset="0"/>
              </a:rPr>
              <a:t>Authentication:</a:t>
            </a:r>
            <a:r>
              <a:rPr lang="en-IN" sz="2400" kern="100" dirty="0">
                <a:effectLst/>
                <a:latin typeface="Calibri" panose="020F0502020204030204" pitchFamily="34" charset="0"/>
                <a:ea typeface="Calibri" panose="020F0502020204030204" pitchFamily="34" charset="0"/>
                <a:cs typeface="Times New Roman" panose="02020603050405020304" pitchFamily="18" charset="0"/>
              </a:rPr>
              <a:t> </a:t>
            </a:r>
            <a:r>
              <a:rPr lang="en-IN" sz="2800" dirty="0"/>
              <a:t>JWT</a:t>
            </a:r>
          </a:p>
          <a:p>
            <a:pPr marL="285750" indent="-285750">
              <a:buFont typeface="Arial" panose="020B0604020202020204" pitchFamily="34" charset="0"/>
              <a:buChar char="•"/>
            </a:pPr>
            <a:endParaRPr lang="en-IN" dirty="0"/>
          </a:p>
        </p:txBody>
      </p:sp>
      <p:sp>
        <p:nvSpPr>
          <p:cNvPr id="17" name="TextBox 16">
            <a:extLst>
              <a:ext uri="{FF2B5EF4-FFF2-40B4-BE49-F238E27FC236}">
                <a16:creationId xmlns:a16="http://schemas.microsoft.com/office/drawing/2014/main" id="{94DAB5E0-599D-73D6-D66B-F0171BECC3F9}"/>
              </a:ext>
            </a:extLst>
          </p:cNvPr>
          <p:cNvSpPr txBox="1"/>
          <p:nvPr/>
        </p:nvSpPr>
        <p:spPr>
          <a:xfrm>
            <a:off x="1254244" y="5229478"/>
            <a:ext cx="8325099" cy="861774"/>
          </a:xfrm>
          <a:prstGeom prst="rect">
            <a:avLst/>
          </a:prstGeom>
          <a:noFill/>
        </p:spPr>
        <p:txBody>
          <a:bodyPr wrap="square" rtlCol="0">
            <a:spAutoFit/>
          </a:bodyPr>
          <a:lstStyle/>
          <a:p>
            <a:pPr marL="285750" indent="-285750">
              <a:buFont typeface="Arial" panose="020B0604020202020204" pitchFamily="34" charset="0"/>
              <a:buChar char="•"/>
            </a:pPr>
            <a:r>
              <a:rPr lang="en-IN" sz="3200" b="1" u="sng" kern="100" dirty="0">
                <a:effectLst/>
                <a:latin typeface="Calibri" panose="020F0502020204030204" pitchFamily="34" charset="0"/>
                <a:ea typeface="Calibri" panose="020F0502020204030204" pitchFamily="34" charset="0"/>
                <a:cs typeface="Times New Roman" panose="02020603050405020304" pitchFamily="18" charset="0"/>
              </a:rPr>
              <a:t>Storage:</a:t>
            </a:r>
            <a:r>
              <a:rPr lang="en-IN" sz="2400" kern="100" dirty="0">
                <a:effectLst/>
                <a:latin typeface="Calibri" panose="020F0502020204030204" pitchFamily="34" charset="0"/>
                <a:ea typeface="Calibri" panose="020F0502020204030204" pitchFamily="34" charset="0"/>
                <a:cs typeface="Times New Roman" panose="02020603050405020304" pitchFamily="18" charset="0"/>
              </a:rPr>
              <a:t> </a:t>
            </a:r>
            <a:r>
              <a:rPr lang="en-IN" sz="2800" dirty="0"/>
              <a:t>Multer, Cloudinary (for book images)</a:t>
            </a:r>
          </a:p>
          <a:p>
            <a:pPr marL="285750" indent="-285750">
              <a:buFont typeface="Arial" panose="020B0604020202020204" pitchFamily="34" charset="0"/>
              <a:buChar char="•"/>
            </a:pPr>
            <a:endParaRPr lang="en-IN" dirty="0"/>
          </a:p>
        </p:txBody>
      </p:sp>
    </p:spTree>
    <p:extLst>
      <p:ext uri="{BB962C8B-B14F-4D97-AF65-F5344CB8AC3E}">
        <p14:creationId xmlns:p14="http://schemas.microsoft.com/office/powerpoint/2010/main" val="2246144260"/>
      </p:ext>
    </p:extLst>
  </p:cSld>
  <p:clrMapOvr>
    <a:masterClrMapping/>
  </p:clrMapOvr>
  <mc:AlternateContent xmlns:mc="http://schemas.openxmlformats.org/markup-compatibility/2006" xmlns:p14="http://schemas.microsoft.com/office/powerpoint/2010/main">
    <mc:Choice Requires="p14">
      <p:transition spd="slow" p14:dur="1750">
        <p14:reveal/>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36943AB2-B043-491A-B61E-A92E25231B88}"/>
              </a:ext>
            </a:extLst>
          </p:cNvPr>
          <p:cNvSpPr txBox="1"/>
          <p:nvPr/>
        </p:nvSpPr>
        <p:spPr>
          <a:xfrm>
            <a:off x="727587" y="1588772"/>
            <a:ext cx="9842090" cy="954107"/>
          </a:xfrm>
          <a:prstGeom prst="rect">
            <a:avLst/>
          </a:prstGeom>
          <a:noFill/>
        </p:spPr>
        <p:txBody>
          <a:bodyPr wrap="square" rtlCol="0">
            <a:spAutoFit/>
          </a:bodyPr>
          <a:lstStyle/>
          <a:p>
            <a:pPr marL="342900" indent="-342900">
              <a:buFont typeface="Arial" panose="020B0604020202020204" pitchFamily="34" charset="0"/>
              <a:buChar char="•"/>
            </a:pPr>
            <a:r>
              <a:rPr lang="en-GB" sz="2000" b="1" u="sng" dirty="0">
                <a:latin typeface="Calibri" panose="020F0502020204030204" pitchFamily="34" charset="0"/>
                <a:ea typeface="Calibri" panose="020F0502020204030204" pitchFamily="34" charset="0"/>
                <a:cs typeface="Calibri" panose="020F0502020204030204" pitchFamily="34" charset="0"/>
              </a:rPr>
              <a:t>User Registration &amp; Login APIs</a:t>
            </a:r>
            <a:r>
              <a:rPr lang="en-GB" sz="2000" u="sng" dirty="0"/>
              <a:t>:</a:t>
            </a:r>
            <a:r>
              <a:rPr lang="en-GB" sz="2000" dirty="0"/>
              <a:t> </a:t>
            </a:r>
            <a:r>
              <a:rPr lang="en-GB" dirty="0"/>
              <a:t>These APIs allow users to sign up and log in securely. They handle user credentials, store encrypted passwords, and generate authentication tokens for session management.</a:t>
            </a:r>
            <a:endParaRPr lang="en-IN" dirty="0"/>
          </a:p>
        </p:txBody>
      </p:sp>
      <p:sp>
        <p:nvSpPr>
          <p:cNvPr id="8" name="TextBox 7">
            <a:extLst>
              <a:ext uri="{FF2B5EF4-FFF2-40B4-BE49-F238E27FC236}">
                <a16:creationId xmlns:a16="http://schemas.microsoft.com/office/drawing/2014/main" id="{85A6D097-0CF2-F1DF-356D-6AC88FD9FF71}"/>
              </a:ext>
            </a:extLst>
          </p:cNvPr>
          <p:cNvSpPr txBox="1"/>
          <p:nvPr/>
        </p:nvSpPr>
        <p:spPr>
          <a:xfrm>
            <a:off x="727587" y="3212337"/>
            <a:ext cx="9842090" cy="954107"/>
          </a:xfrm>
          <a:prstGeom prst="rect">
            <a:avLst/>
          </a:prstGeom>
          <a:noFill/>
        </p:spPr>
        <p:txBody>
          <a:bodyPr wrap="square" rtlCol="0">
            <a:spAutoFit/>
          </a:bodyPr>
          <a:lstStyle/>
          <a:p>
            <a:pPr marL="342900" indent="-342900">
              <a:buFont typeface="Arial" panose="020B0604020202020204" pitchFamily="34" charset="0"/>
              <a:buChar char="•"/>
            </a:pPr>
            <a:r>
              <a:rPr lang="en-GB" sz="2000" b="1" u="sng" dirty="0">
                <a:latin typeface="Calibri" panose="020F0502020204030204" pitchFamily="34" charset="0"/>
                <a:ea typeface="Calibri" panose="020F0502020204030204" pitchFamily="34" charset="0"/>
                <a:cs typeface="Calibri" panose="020F0502020204030204" pitchFamily="34" charset="0"/>
              </a:rPr>
              <a:t>Book Upload &amp; Retrieval APIs</a:t>
            </a:r>
            <a:r>
              <a:rPr lang="en-GB" sz="2000" u="sng" dirty="0"/>
              <a:t>:</a:t>
            </a:r>
            <a:r>
              <a:rPr lang="en-GB" sz="2000" dirty="0"/>
              <a:t> </a:t>
            </a:r>
            <a:r>
              <a:rPr lang="en-GB" dirty="0"/>
              <a:t>These APIs enable users to upload books (including metadata and files) and retrieve book details. Users can fetch books individually or in bulk based on filters like genre, author, or title.</a:t>
            </a:r>
            <a:endParaRPr lang="en-IN" dirty="0"/>
          </a:p>
        </p:txBody>
      </p:sp>
      <p:sp>
        <p:nvSpPr>
          <p:cNvPr id="10" name="TextBox 9">
            <a:extLst>
              <a:ext uri="{FF2B5EF4-FFF2-40B4-BE49-F238E27FC236}">
                <a16:creationId xmlns:a16="http://schemas.microsoft.com/office/drawing/2014/main" id="{321379F3-56F7-FD8E-46D6-E599AB33F6A2}"/>
              </a:ext>
            </a:extLst>
          </p:cNvPr>
          <p:cNvSpPr txBox="1"/>
          <p:nvPr/>
        </p:nvSpPr>
        <p:spPr>
          <a:xfrm>
            <a:off x="727587" y="4835903"/>
            <a:ext cx="10205883" cy="954107"/>
          </a:xfrm>
          <a:prstGeom prst="rect">
            <a:avLst/>
          </a:prstGeom>
          <a:noFill/>
        </p:spPr>
        <p:txBody>
          <a:bodyPr wrap="square" rtlCol="0">
            <a:spAutoFit/>
          </a:bodyPr>
          <a:lstStyle/>
          <a:p>
            <a:pPr marL="342900" indent="-342900">
              <a:buFont typeface="Arial" panose="020B0604020202020204" pitchFamily="34" charset="0"/>
              <a:buChar char="•"/>
            </a:pPr>
            <a:r>
              <a:rPr lang="en-GB" sz="2000" b="1" u="sng" dirty="0">
                <a:latin typeface="Calibri" panose="020F0502020204030204" pitchFamily="34" charset="0"/>
                <a:ea typeface="Calibri" panose="020F0502020204030204" pitchFamily="34" charset="0"/>
                <a:cs typeface="Calibri" panose="020F0502020204030204" pitchFamily="34" charset="0"/>
              </a:rPr>
              <a:t>Authentication &amp; Authorization</a:t>
            </a:r>
            <a:r>
              <a:rPr lang="en-GB" u="sng" dirty="0"/>
              <a:t>: </a:t>
            </a:r>
            <a:r>
              <a:rPr lang="en-GB" dirty="0"/>
              <a:t>Implemented using JWT tokens or OAuth. Authentication ensures only registered users can access the system, while authorization controls user permissions, restricting access to specific actions based on roles (e.g., admin, user).</a:t>
            </a:r>
            <a:endParaRPr lang="en-IN" dirty="0"/>
          </a:p>
        </p:txBody>
      </p:sp>
      <p:sp>
        <p:nvSpPr>
          <p:cNvPr id="11" name="TextBox 10">
            <a:extLst>
              <a:ext uri="{FF2B5EF4-FFF2-40B4-BE49-F238E27FC236}">
                <a16:creationId xmlns:a16="http://schemas.microsoft.com/office/drawing/2014/main" id="{457EA824-5098-E1D6-877A-3E036A8501D2}"/>
              </a:ext>
            </a:extLst>
          </p:cNvPr>
          <p:cNvSpPr txBox="1"/>
          <p:nvPr/>
        </p:nvSpPr>
        <p:spPr>
          <a:xfrm>
            <a:off x="4064359" y="88316"/>
            <a:ext cx="3696929" cy="830997"/>
          </a:xfrm>
          <a:prstGeom prst="rect">
            <a:avLst/>
          </a:prstGeom>
          <a:noFill/>
        </p:spPr>
        <p:txBody>
          <a:bodyPr wrap="square" rtlCol="0">
            <a:spAutoFit/>
          </a:bodyPr>
          <a:lstStyle/>
          <a:p>
            <a:r>
              <a:rPr lang="en-IN" sz="2400" b="1" u="sng" dirty="0">
                <a:effectLst/>
                <a:latin typeface="Algerian" panose="04020705040A02060702" pitchFamily="82" charset="0"/>
                <a:ea typeface="Calibri" panose="020F0502020204030204" pitchFamily="34" charset="0"/>
                <a:cs typeface="Times New Roman" panose="02020603050405020304" pitchFamily="18" charset="0"/>
              </a:rPr>
              <a:t>Backend Progress</a:t>
            </a:r>
            <a:endParaRPr lang="en-IN" sz="2400" u="sng" kern="100" dirty="0">
              <a:effectLst/>
              <a:latin typeface="Algerian" panose="04020705040A02060702" pitchFamily="82" charset="0"/>
              <a:ea typeface="Calibri" panose="020F0502020204030204" pitchFamily="34" charset="0"/>
              <a:cs typeface="Times New Roman" panose="02020603050405020304" pitchFamily="18" charset="0"/>
            </a:endParaRPr>
          </a:p>
          <a:p>
            <a:endParaRPr lang="en-IN" sz="2400" dirty="0"/>
          </a:p>
        </p:txBody>
      </p:sp>
    </p:spTree>
    <p:extLst>
      <p:ext uri="{BB962C8B-B14F-4D97-AF65-F5344CB8AC3E}">
        <p14:creationId xmlns:p14="http://schemas.microsoft.com/office/powerpoint/2010/main" val="2813713206"/>
      </p:ext>
    </p:extLst>
  </p:cSld>
  <p:clrMapOvr>
    <a:masterClrMapping/>
  </p:clrMapOvr>
  <mc:AlternateContent xmlns:mc="http://schemas.openxmlformats.org/markup-compatibility/2006" xmlns:p14="http://schemas.microsoft.com/office/powerpoint/2010/main">
    <mc:Choice Requires="p14">
      <p:transition spd="slow" p14:dur="1750">
        <p14:reveal/>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0FCEC2F-A3E6-48BB-E751-2171ED1391BA}"/>
              </a:ext>
            </a:extLst>
          </p:cNvPr>
          <p:cNvSpPr txBox="1"/>
          <p:nvPr/>
        </p:nvSpPr>
        <p:spPr>
          <a:xfrm>
            <a:off x="2847618" y="42698"/>
            <a:ext cx="5456904" cy="461665"/>
          </a:xfrm>
          <a:prstGeom prst="rect">
            <a:avLst/>
          </a:prstGeom>
          <a:noFill/>
        </p:spPr>
        <p:txBody>
          <a:bodyPr wrap="square" rtlCol="0">
            <a:spAutoFit/>
          </a:bodyPr>
          <a:lstStyle/>
          <a:p>
            <a:pPr algn="ctr"/>
            <a:r>
              <a:rPr lang="en-IN" sz="2400" b="1" u="sng" dirty="0">
                <a:effectLst/>
                <a:latin typeface="Algerian" panose="04020705040A02060702" pitchFamily="82" charset="0"/>
                <a:ea typeface="Calibri" panose="020F0502020204030204" pitchFamily="34" charset="0"/>
                <a:cs typeface="Times New Roman" panose="02020603050405020304" pitchFamily="18" charset="0"/>
              </a:rPr>
              <a:t>Planned FRONTEND FEATURES</a:t>
            </a:r>
            <a:endParaRPr lang="en-IN" sz="2400" u="sng" kern="100" dirty="0">
              <a:effectLst/>
              <a:latin typeface="Algerian" panose="04020705040A02060702" pitchFamily="82" charset="0"/>
              <a:ea typeface="Calibri" panose="020F0502020204030204" pitchFamily="34" charset="0"/>
              <a:cs typeface="Times New Roman" panose="02020603050405020304" pitchFamily="18" charset="0"/>
            </a:endParaRPr>
          </a:p>
        </p:txBody>
      </p:sp>
      <p:sp>
        <p:nvSpPr>
          <p:cNvPr id="3" name="TextBox 2">
            <a:extLst>
              <a:ext uri="{FF2B5EF4-FFF2-40B4-BE49-F238E27FC236}">
                <a16:creationId xmlns:a16="http://schemas.microsoft.com/office/drawing/2014/main" id="{0307A285-A74A-8BCF-CC0E-07939D24B653}"/>
              </a:ext>
            </a:extLst>
          </p:cNvPr>
          <p:cNvSpPr txBox="1"/>
          <p:nvPr/>
        </p:nvSpPr>
        <p:spPr>
          <a:xfrm>
            <a:off x="580103" y="1306360"/>
            <a:ext cx="11031794" cy="677108"/>
          </a:xfrm>
          <a:prstGeom prst="rect">
            <a:avLst/>
          </a:prstGeom>
          <a:noFill/>
        </p:spPr>
        <p:txBody>
          <a:bodyPr wrap="square" rtlCol="0">
            <a:spAutoFit/>
          </a:bodyPr>
          <a:lstStyle/>
          <a:p>
            <a:pPr marL="342900" indent="-342900">
              <a:buFont typeface="Arial" panose="020B0604020202020204" pitchFamily="34" charset="0"/>
              <a:buChar char="•"/>
            </a:pPr>
            <a:r>
              <a:rPr lang="en-GB" sz="2000" b="1" u="sng" kern="100" dirty="0">
                <a:latin typeface="Calibri" panose="020F0502020204030204" pitchFamily="34" charset="0"/>
                <a:ea typeface="Calibri" panose="020F0502020204030204" pitchFamily="34" charset="0"/>
                <a:cs typeface="Times New Roman" panose="02020603050405020304" pitchFamily="18" charset="0"/>
              </a:rPr>
              <a:t>Responsive UI with React &amp; Tailwind CSS:</a:t>
            </a:r>
          </a:p>
          <a:p>
            <a:endParaRPr lang="en-IN" dirty="0"/>
          </a:p>
        </p:txBody>
      </p:sp>
      <p:sp>
        <p:nvSpPr>
          <p:cNvPr id="4" name="TextBox 3">
            <a:extLst>
              <a:ext uri="{FF2B5EF4-FFF2-40B4-BE49-F238E27FC236}">
                <a16:creationId xmlns:a16="http://schemas.microsoft.com/office/drawing/2014/main" id="{8FC51ABF-B0D6-89FC-D1AB-8081E23D8AE5}"/>
              </a:ext>
            </a:extLst>
          </p:cNvPr>
          <p:cNvSpPr txBox="1"/>
          <p:nvPr/>
        </p:nvSpPr>
        <p:spPr>
          <a:xfrm>
            <a:off x="905270" y="1831004"/>
            <a:ext cx="10766323" cy="646331"/>
          </a:xfrm>
          <a:prstGeom prst="rect">
            <a:avLst/>
          </a:prstGeom>
          <a:noFill/>
        </p:spPr>
        <p:txBody>
          <a:bodyPr wrap="square" rtlCol="0">
            <a:spAutoFit/>
          </a:bodyPr>
          <a:lstStyle/>
          <a:p>
            <a:pPr marL="285750" indent="-285750">
              <a:buFont typeface="Arial" panose="020B0604020202020204" pitchFamily="34" charset="0"/>
              <a:buChar char="•"/>
            </a:pPr>
            <a:r>
              <a:rPr lang="en-GB" dirty="0"/>
              <a:t>The frontend will be built using </a:t>
            </a:r>
            <a:r>
              <a:rPr lang="en-GB" b="1" dirty="0"/>
              <a:t>React</a:t>
            </a:r>
            <a:r>
              <a:rPr lang="en-GB" dirty="0"/>
              <a:t> for dynamic UI updates and </a:t>
            </a:r>
            <a:r>
              <a:rPr lang="en-GB" b="1" dirty="0"/>
              <a:t>Tailwind CSS</a:t>
            </a:r>
            <a:r>
              <a:rPr lang="en-GB" dirty="0"/>
              <a:t> for responsive, modern styling.</a:t>
            </a:r>
          </a:p>
          <a:p>
            <a:pPr marL="285750" indent="-285750">
              <a:buFont typeface="Arial" panose="020B0604020202020204" pitchFamily="34" charset="0"/>
              <a:buChar char="•"/>
            </a:pPr>
            <a:r>
              <a:rPr lang="en-GB" dirty="0"/>
              <a:t> Mobile-first design ensures accessibility across all devices.</a:t>
            </a:r>
          </a:p>
        </p:txBody>
      </p:sp>
      <p:sp>
        <p:nvSpPr>
          <p:cNvPr id="5" name="TextBox 4">
            <a:extLst>
              <a:ext uri="{FF2B5EF4-FFF2-40B4-BE49-F238E27FC236}">
                <a16:creationId xmlns:a16="http://schemas.microsoft.com/office/drawing/2014/main" id="{CD020BF0-8BD7-0364-17D6-93817293E85B}"/>
              </a:ext>
            </a:extLst>
          </p:cNvPr>
          <p:cNvSpPr txBox="1"/>
          <p:nvPr/>
        </p:nvSpPr>
        <p:spPr>
          <a:xfrm>
            <a:off x="580103" y="2658442"/>
            <a:ext cx="8386916" cy="400110"/>
          </a:xfrm>
          <a:prstGeom prst="rect">
            <a:avLst/>
          </a:prstGeom>
          <a:noFill/>
        </p:spPr>
        <p:txBody>
          <a:bodyPr wrap="square" rtlCol="0">
            <a:spAutoFit/>
          </a:bodyPr>
          <a:lstStyle/>
          <a:p>
            <a:pPr marL="285750" indent="-285750">
              <a:buFont typeface="Arial" panose="020B0604020202020204" pitchFamily="34" charset="0"/>
              <a:buChar char="•"/>
            </a:pPr>
            <a:r>
              <a:rPr lang="en-GB" sz="2000" b="1" u="sng" kern="100" dirty="0">
                <a:latin typeface="Calibri" panose="020F0502020204030204" pitchFamily="34" charset="0"/>
                <a:ea typeface="Calibri" panose="020F0502020204030204" pitchFamily="34" charset="0"/>
                <a:cs typeface="Times New Roman" panose="02020603050405020304" pitchFamily="18" charset="0"/>
              </a:rPr>
              <a:t>Book Listing Pages with Category Filters:</a:t>
            </a:r>
          </a:p>
        </p:txBody>
      </p:sp>
      <p:sp>
        <p:nvSpPr>
          <p:cNvPr id="6" name="TextBox 5">
            <a:extLst>
              <a:ext uri="{FF2B5EF4-FFF2-40B4-BE49-F238E27FC236}">
                <a16:creationId xmlns:a16="http://schemas.microsoft.com/office/drawing/2014/main" id="{BB6D00F9-800A-A269-A43A-853B2BD6D418}"/>
              </a:ext>
            </a:extLst>
          </p:cNvPr>
          <p:cNvSpPr txBox="1"/>
          <p:nvPr/>
        </p:nvSpPr>
        <p:spPr>
          <a:xfrm>
            <a:off x="905270" y="3174715"/>
            <a:ext cx="8731045" cy="646331"/>
          </a:xfrm>
          <a:prstGeom prst="rect">
            <a:avLst/>
          </a:prstGeom>
          <a:noFill/>
        </p:spPr>
        <p:txBody>
          <a:bodyPr wrap="square" rtlCol="0">
            <a:spAutoFit/>
          </a:bodyPr>
          <a:lstStyle/>
          <a:p>
            <a:pPr>
              <a:buFont typeface="Arial" panose="020B0604020202020204" pitchFamily="34" charset="0"/>
              <a:buChar char="•"/>
            </a:pPr>
            <a:r>
              <a:rPr lang="en-GB" dirty="0"/>
              <a:t>Users can browse books with filters such as </a:t>
            </a:r>
            <a:r>
              <a:rPr lang="en-GB" b="1" dirty="0"/>
              <a:t>category, author, title, or publication date</a:t>
            </a:r>
            <a:r>
              <a:rPr lang="en-GB" dirty="0"/>
              <a:t>.</a:t>
            </a:r>
          </a:p>
          <a:p>
            <a:pPr>
              <a:buFont typeface="Arial" panose="020B0604020202020204" pitchFamily="34" charset="0"/>
              <a:buChar char="•"/>
            </a:pPr>
            <a:r>
              <a:rPr lang="en-GB" dirty="0"/>
              <a:t>Pagination and sorting options for better usability</a:t>
            </a:r>
            <a:endParaRPr lang="en-IN" dirty="0"/>
          </a:p>
        </p:txBody>
      </p:sp>
      <p:sp>
        <p:nvSpPr>
          <p:cNvPr id="7" name="TextBox 6">
            <a:extLst>
              <a:ext uri="{FF2B5EF4-FFF2-40B4-BE49-F238E27FC236}">
                <a16:creationId xmlns:a16="http://schemas.microsoft.com/office/drawing/2014/main" id="{493016B3-BDE4-BEDA-09CD-8BD53C48D57E}"/>
              </a:ext>
            </a:extLst>
          </p:cNvPr>
          <p:cNvSpPr txBox="1"/>
          <p:nvPr/>
        </p:nvSpPr>
        <p:spPr>
          <a:xfrm>
            <a:off x="580103" y="4062383"/>
            <a:ext cx="8622890" cy="400110"/>
          </a:xfrm>
          <a:prstGeom prst="rect">
            <a:avLst/>
          </a:prstGeom>
          <a:noFill/>
        </p:spPr>
        <p:txBody>
          <a:bodyPr wrap="square" rtlCol="0">
            <a:spAutoFit/>
          </a:bodyPr>
          <a:lstStyle/>
          <a:p>
            <a:pPr marL="342900" indent="-342900">
              <a:buFont typeface="Arial" panose="020B0604020202020204" pitchFamily="34" charset="0"/>
              <a:buChar char="•"/>
            </a:pPr>
            <a:r>
              <a:rPr lang="en-GB" sz="2000" b="1" u="sng" kern="100" dirty="0">
                <a:latin typeface="Calibri" panose="020F0502020204030204" pitchFamily="34" charset="0"/>
                <a:ea typeface="Calibri" panose="020F0502020204030204" pitchFamily="34" charset="0"/>
                <a:cs typeface="Times New Roman" panose="02020603050405020304" pitchFamily="18" charset="0"/>
              </a:rPr>
              <a:t>User Dashboard for Managing Listings:</a:t>
            </a:r>
          </a:p>
        </p:txBody>
      </p:sp>
      <p:sp>
        <p:nvSpPr>
          <p:cNvPr id="8" name="TextBox 7">
            <a:extLst>
              <a:ext uri="{FF2B5EF4-FFF2-40B4-BE49-F238E27FC236}">
                <a16:creationId xmlns:a16="http://schemas.microsoft.com/office/drawing/2014/main" id="{5E145FA1-65B6-5664-67E6-AEA534C5CCDA}"/>
              </a:ext>
            </a:extLst>
          </p:cNvPr>
          <p:cNvSpPr txBox="1"/>
          <p:nvPr/>
        </p:nvSpPr>
        <p:spPr>
          <a:xfrm>
            <a:off x="905270" y="4542994"/>
            <a:ext cx="10122311" cy="923330"/>
          </a:xfrm>
          <a:prstGeom prst="rect">
            <a:avLst/>
          </a:prstGeom>
          <a:noFill/>
        </p:spPr>
        <p:txBody>
          <a:bodyPr wrap="square" rtlCol="0">
            <a:spAutoFit/>
          </a:bodyPr>
          <a:lstStyle/>
          <a:p>
            <a:pPr>
              <a:buFont typeface="Arial" panose="020B0604020202020204" pitchFamily="34" charset="0"/>
              <a:buChar char="•"/>
            </a:pPr>
            <a:r>
              <a:rPr lang="en-GB" dirty="0"/>
              <a:t>A dedicated dashboard where users can </a:t>
            </a:r>
            <a:r>
              <a:rPr lang="en-GB" b="1" dirty="0"/>
              <a:t>upload, edit, delete, and track</a:t>
            </a:r>
            <a:r>
              <a:rPr lang="en-GB" dirty="0"/>
              <a:t> their book listings.</a:t>
            </a:r>
          </a:p>
          <a:p>
            <a:pPr>
              <a:buFont typeface="Arial" panose="020B0604020202020204" pitchFamily="34" charset="0"/>
              <a:buChar char="•"/>
            </a:pPr>
            <a:r>
              <a:rPr lang="en-GB" dirty="0"/>
              <a:t>Admin panel (if needed) for overseeing platform-wide book management.</a:t>
            </a:r>
          </a:p>
          <a:p>
            <a:endParaRPr lang="en-IN" dirty="0"/>
          </a:p>
        </p:txBody>
      </p:sp>
    </p:spTree>
    <p:extLst>
      <p:ext uri="{BB962C8B-B14F-4D97-AF65-F5344CB8AC3E}">
        <p14:creationId xmlns:p14="http://schemas.microsoft.com/office/powerpoint/2010/main" val="3915495813"/>
      </p:ext>
    </p:extLst>
  </p:cSld>
  <p:clrMapOvr>
    <a:masterClrMapping/>
  </p:clrMapOvr>
  <mc:AlternateContent xmlns:mc="http://schemas.openxmlformats.org/markup-compatibility/2006" xmlns:p14="http://schemas.microsoft.com/office/powerpoint/2010/main">
    <mc:Choice Requires="p14">
      <p:transition spd="slow" p14:dur="1750">
        <p14:reveal/>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1096891-0782-015D-A4AA-66BC88BA04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 y="689666"/>
            <a:ext cx="11887200" cy="5478667"/>
          </a:xfrm>
          <a:prstGeom prst="rect">
            <a:avLst/>
          </a:prstGeom>
          <a:ln>
            <a:solidFill>
              <a:schemeClr val="tx1"/>
            </a:solidFill>
          </a:ln>
        </p:spPr>
      </p:pic>
      <p:sp>
        <p:nvSpPr>
          <p:cNvPr id="4" name="TextBox 3">
            <a:extLst>
              <a:ext uri="{FF2B5EF4-FFF2-40B4-BE49-F238E27FC236}">
                <a16:creationId xmlns:a16="http://schemas.microsoft.com/office/drawing/2014/main" id="{C72D5B62-37B2-6D29-A32B-5C077EFCC723}"/>
              </a:ext>
            </a:extLst>
          </p:cNvPr>
          <p:cNvSpPr txBox="1"/>
          <p:nvPr/>
        </p:nvSpPr>
        <p:spPr>
          <a:xfrm>
            <a:off x="3065526" y="96802"/>
            <a:ext cx="6591300" cy="461665"/>
          </a:xfrm>
          <a:prstGeom prst="rect">
            <a:avLst/>
          </a:prstGeom>
          <a:noFill/>
        </p:spPr>
        <p:txBody>
          <a:bodyPr wrap="square" rtlCol="0">
            <a:spAutoFit/>
          </a:bodyPr>
          <a:lstStyle/>
          <a:p>
            <a:r>
              <a:rPr lang="en-US" sz="2400" b="1" u="sng" dirty="0">
                <a:latin typeface="Algerian" panose="04020705040A02060702" pitchFamily="82" charset="0"/>
              </a:rPr>
              <a:t>Over View Off Our Website Home Page</a:t>
            </a:r>
            <a:endParaRPr lang="en-IN" sz="2400" b="1" u="sng" dirty="0">
              <a:latin typeface="Algerian" panose="04020705040A02060702" pitchFamily="82" charset="0"/>
            </a:endParaRPr>
          </a:p>
        </p:txBody>
      </p:sp>
    </p:spTree>
    <p:extLst>
      <p:ext uri="{BB962C8B-B14F-4D97-AF65-F5344CB8AC3E}">
        <p14:creationId xmlns:p14="http://schemas.microsoft.com/office/powerpoint/2010/main" val="1798023625"/>
      </p:ext>
    </p:extLst>
  </p:cSld>
  <p:clrMapOvr>
    <a:masterClrMapping/>
  </p:clrMapOvr>
  <mc:AlternateContent xmlns:mc="http://schemas.openxmlformats.org/markup-compatibility/2006" xmlns:p14="http://schemas.microsoft.com/office/powerpoint/2010/main">
    <mc:Choice Requires="p14">
      <p:transition spd="slow" p14:dur="1750">
        <p14:reveal/>
      </p:transition>
    </mc:Choice>
    <mc:Fallback xmlns="">
      <p:transition spd="slow">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TM03090434[[fn=Wood Type]]</Template>
  <TotalTime>1268</TotalTime>
  <Words>1065</Words>
  <Application>Microsoft Office PowerPoint</Application>
  <PresentationFormat>Widescreen</PresentationFormat>
  <Paragraphs>79</Paragraphs>
  <Slides>12</Slides>
  <Notes>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12</vt:i4>
      </vt:variant>
    </vt:vector>
  </HeadingPairs>
  <TitlesOfParts>
    <vt:vector size="22" baseType="lpstr">
      <vt:lpstr>Agency FB</vt:lpstr>
      <vt:lpstr>Algerian</vt:lpstr>
      <vt:lpstr>Arial</vt:lpstr>
      <vt:lpstr>Bahnschrift SemiBold Condensed</vt:lpstr>
      <vt:lpstr>Calibri</vt:lpstr>
      <vt:lpstr>Copperplate Gothic Light</vt:lpstr>
      <vt:lpstr>Rockwell</vt:lpstr>
      <vt:lpstr>Rockwell Condensed</vt:lpstr>
      <vt:lpstr>Wingdings</vt:lpstr>
      <vt:lpstr>Wood Type</vt:lpstr>
      <vt:lpstr>PowerPoint Presentation</vt:lpstr>
      <vt:lpstr>TITLE: PUSTAKSAHAY – AN E-COMMERCE PLATFORM FOR USED BOOKS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Debjyoti Mondal</dc:creator>
  <cp:lastModifiedBy>ANTU MALLICK</cp:lastModifiedBy>
  <cp:revision>11</cp:revision>
  <dcterms:created xsi:type="dcterms:W3CDTF">2025-01-09T14:02:38Z</dcterms:created>
  <dcterms:modified xsi:type="dcterms:W3CDTF">2025-03-25T20:01:30Z</dcterms:modified>
</cp:coreProperties>
</file>